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26" r:id="rId3"/>
    <p:sldId id="327" r:id="rId4"/>
    <p:sldId id="328" r:id="rId5"/>
    <p:sldId id="346" r:id="rId6"/>
    <p:sldId id="329" r:id="rId7"/>
    <p:sldId id="337" r:id="rId8"/>
    <p:sldId id="259" r:id="rId9"/>
    <p:sldId id="330" r:id="rId10"/>
    <p:sldId id="332" r:id="rId11"/>
    <p:sldId id="333" r:id="rId12"/>
    <p:sldId id="334" r:id="rId13"/>
    <p:sldId id="335" r:id="rId14"/>
    <p:sldId id="336" r:id="rId15"/>
    <p:sldId id="338" r:id="rId16"/>
    <p:sldId id="340" r:id="rId17"/>
    <p:sldId id="341" r:id="rId18"/>
    <p:sldId id="267" r:id="rId19"/>
    <p:sldId id="350" r:id="rId20"/>
    <p:sldId id="345" r:id="rId21"/>
    <p:sldId id="261" r:id="rId22"/>
    <p:sldId id="262" r:id="rId23"/>
    <p:sldId id="257" r:id="rId24"/>
    <p:sldId id="260" r:id="rId25"/>
    <p:sldId id="347" r:id="rId26"/>
    <p:sldId id="348" r:id="rId27"/>
    <p:sldId id="270" r:id="rId28"/>
    <p:sldId id="269" r:id="rId29"/>
    <p:sldId id="271" r:id="rId30"/>
    <p:sldId id="272" r:id="rId31"/>
    <p:sldId id="351" r:id="rId32"/>
    <p:sldId id="352" r:id="rId33"/>
    <p:sldId id="353" r:id="rId34"/>
    <p:sldId id="354" r:id="rId35"/>
    <p:sldId id="343" r:id="rId36"/>
    <p:sldId id="344" r:id="rId37"/>
    <p:sldId id="265"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81"/>
  </p:normalViewPr>
  <p:slideViewPr>
    <p:cSldViewPr snapToGrid="0" snapToObjects="1">
      <p:cViewPr varScale="1">
        <p:scale>
          <a:sx n="106" d="100"/>
          <a:sy n="106" d="100"/>
        </p:scale>
        <p:origin x="560"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39959-A88D-444D-8B40-27700128BA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00DCEFA-FF39-49B6-AC81-A0FC71067BBF}">
      <dgm:prSet/>
      <dgm:spPr/>
      <dgm:t>
        <a:bodyPr/>
        <a:lstStyle/>
        <a:p>
          <a:r>
            <a:rPr lang="nl-NL"/>
            <a:t>Yoghurt</a:t>
          </a:r>
          <a:endParaRPr lang="en-US"/>
        </a:p>
      </dgm:t>
    </dgm:pt>
    <dgm:pt modelId="{1D01719E-F86C-409B-9842-B4CB9571B4E7}" type="parTrans" cxnId="{92DA0532-ABF7-434D-A7C2-AD0197243949}">
      <dgm:prSet/>
      <dgm:spPr/>
      <dgm:t>
        <a:bodyPr/>
        <a:lstStyle/>
        <a:p>
          <a:endParaRPr lang="en-US"/>
        </a:p>
      </dgm:t>
    </dgm:pt>
    <dgm:pt modelId="{2F3C3AAD-D2C3-4B84-B2B5-B1EBA9AA1A4A}" type="sibTrans" cxnId="{92DA0532-ABF7-434D-A7C2-AD0197243949}">
      <dgm:prSet/>
      <dgm:spPr/>
      <dgm:t>
        <a:bodyPr/>
        <a:lstStyle/>
        <a:p>
          <a:endParaRPr lang="en-US"/>
        </a:p>
      </dgm:t>
    </dgm:pt>
    <dgm:pt modelId="{0D3EC545-B4FA-4181-9A84-8DFDAE843B25}">
      <dgm:prSet/>
      <dgm:spPr/>
      <dgm:t>
        <a:bodyPr/>
        <a:lstStyle/>
        <a:p>
          <a:r>
            <a:rPr lang="nl-NL"/>
            <a:t>Chocola</a:t>
          </a:r>
          <a:endParaRPr lang="en-US"/>
        </a:p>
      </dgm:t>
    </dgm:pt>
    <dgm:pt modelId="{21E6B33B-8D3D-4C91-B8F4-85FBF18D077F}" type="parTrans" cxnId="{7DD6DDF4-761A-454E-ABCC-3B71A1384482}">
      <dgm:prSet/>
      <dgm:spPr/>
      <dgm:t>
        <a:bodyPr/>
        <a:lstStyle/>
        <a:p>
          <a:endParaRPr lang="en-US"/>
        </a:p>
      </dgm:t>
    </dgm:pt>
    <dgm:pt modelId="{DFD8F910-29A9-479E-A0E0-5E494A5EC580}" type="sibTrans" cxnId="{7DD6DDF4-761A-454E-ABCC-3B71A1384482}">
      <dgm:prSet/>
      <dgm:spPr/>
      <dgm:t>
        <a:bodyPr/>
        <a:lstStyle/>
        <a:p>
          <a:endParaRPr lang="en-US"/>
        </a:p>
      </dgm:t>
    </dgm:pt>
    <dgm:pt modelId="{A492B408-6881-493D-8E5D-F2D965A1600B}">
      <dgm:prSet/>
      <dgm:spPr/>
      <dgm:t>
        <a:bodyPr/>
        <a:lstStyle/>
        <a:p>
          <a:r>
            <a:rPr lang="nl-NL"/>
            <a:t>Bananen</a:t>
          </a:r>
          <a:endParaRPr lang="en-US"/>
        </a:p>
      </dgm:t>
    </dgm:pt>
    <dgm:pt modelId="{06E04382-C9D9-4C20-9E1B-395C1B9F4810}" type="parTrans" cxnId="{975B3C2E-1C65-4463-BD66-AFC5510DCB0A}">
      <dgm:prSet/>
      <dgm:spPr/>
      <dgm:t>
        <a:bodyPr/>
        <a:lstStyle/>
        <a:p>
          <a:endParaRPr lang="en-US"/>
        </a:p>
      </dgm:t>
    </dgm:pt>
    <dgm:pt modelId="{581E5ADD-B08D-4512-AAE5-B687AD2B995F}" type="sibTrans" cxnId="{975B3C2E-1C65-4463-BD66-AFC5510DCB0A}">
      <dgm:prSet/>
      <dgm:spPr/>
      <dgm:t>
        <a:bodyPr/>
        <a:lstStyle/>
        <a:p>
          <a:endParaRPr lang="en-US"/>
        </a:p>
      </dgm:t>
    </dgm:pt>
    <dgm:pt modelId="{EE34002B-82B5-40A4-9E52-B35656C3C00C}">
      <dgm:prSet/>
      <dgm:spPr/>
      <dgm:t>
        <a:bodyPr/>
        <a:lstStyle/>
        <a:p>
          <a:r>
            <a:rPr lang="nl-NL"/>
            <a:t>Amandelen</a:t>
          </a:r>
          <a:endParaRPr lang="en-US"/>
        </a:p>
      </dgm:t>
    </dgm:pt>
    <dgm:pt modelId="{5B1CAB91-FA2A-402A-AA87-40080780D08D}" type="parTrans" cxnId="{C6219A06-3392-4FFB-AF68-B81946261CD9}">
      <dgm:prSet/>
      <dgm:spPr/>
      <dgm:t>
        <a:bodyPr/>
        <a:lstStyle/>
        <a:p>
          <a:endParaRPr lang="en-US"/>
        </a:p>
      </dgm:t>
    </dgm:pt>
    <dgm:pt modelId="{C23CAB87-316C-4546-91D7-475392D8BF41}" type="sibTrans" cxnId="{C6219A06-3392-4FFB-AF68-B81946261CD9}">
      <dgm:prSet/>
      <dgm:spPr/>
      <dgm:t>
        <a:bodyPr/>
        <a:lstStyle/>
        <a:p>
          <a:endParaRPr lang="en-US"/>
        </a:p>
      </dgm:t>
    </dgm:pt>
    <dgm:pt modelId="{8647D3C9-8938-4677-887B-B98DE9FB0AC5}">
      <dgm:prSet/>
      <dgm:spPr/>
      <dgm:t>
        <a:bodyPr/>
        <a:lstStyle/>
        <a:p>
          <a:r>
            <a:rPr lang="nl-NL"/>
            <a:t>Linzen</a:t>
          </a:r>
          <a:endParaRPr lang="en-US"/>
        </a:p>
      </dgm:t>
    </dgm:pt>
    <dgm:pt modelId="{188857FC-14E3-4AC7-87D2-545CFFF65A27}" type="parTrans" cxnId="{7BC4668C-3FDC-4EF5-93D5-0AD9BF64263C}">
      <dgm:prSet/>
      <dgm:spPr/>
      <dgm:t>
        <a:bodyPr/>
        <a:lstStyle/>
        <a:p>
          <a:endParaRPr lang="en-US"/>
        </a:p>
      </dgm:t>
    </dgm:pt>
    <dgm:pt modelId="{B7127704-CBEE-45F3-8AFC-C730C013E7CD}" type="sibTrans" cxnId="{7BC4668C-3FDC-4EF5-93D5-0AD9BF64263C}">
      <dgm:prSet/>
      <dgm:spPr/>
      <dgm:t>
        <a:bodyPr/>
        <a:lstStyle/>
        <a:p>
          <a:endParaRPr lang="en-US"/>
        </a:p>
      </dgm:t>
    </dgm:pt>
    <dgm:pt modelId="{08E5008C-A340-4ADB-BF0D-02DCE0353513}">
      <dgm:prSet/>
      <dgm:spPr/>
      <dgm:t>
        <a:bodyPr/>
        <a:lstStyle/>
        <a:p>
          <a:r>
            <a:rPr lang="nl-NL"/>
            <a:t>Kikkererwten</a:t>
          </a:r>
          <a:endParaRPr lang="en-US"/>
        </a:p>
      </dgm:t>
    </dgm:pt>
    <dgm:pt modelId="{854C1CE0-C410-4D68-971A-064E48EACDD6}" type="parTrans" cxnId="{1E5829DC-6578-4258-8221-1720B5901EBD}">
      <dgm:prSet/>
      <dgm:spPr/>
      <dgm:t>
        <a:bodyPr/>
        <a:lstStyle/>
        <a:p>
          <a:endParaRPr lang="en-US"/>
        </a:p>
      </dgm:t>
    </dgm:pt>
    <dgm:pt modelId="{C915F059-4EE2-408F-94A2-323D6403E408}" type="sibTrans" cxnId="{1E5829DC-6578-4258-8221-1720B5901EBD}">
      <dgm:prSet/>
      <dgm:spPr/>
      <dgm:t>
        <a:bodyPr/>
        <a:lstStyle/>
        <a:p>
          <a:endParaRPr lang="en-US"/>
        </a:p>
      </dgm:t>
    </dgm:pt>
    <dgm:pt modelId="{1A646BB9-8C98-41B4-9D9D-526B24556ABC}" type="pres">
      <dgm:prSet presAssocID="{A9639959-A88D-444D-8B40-27700128BAC4}" presName="root" presStyleCnt="0">
        <dgm:presLayoutVars>
          <dgm:dir/>
          <dgm:resizeHandles val="exact"/>
        </dgm:presLayoutVars>
      </dgm:prSet>
      <dgm:spPr/>
    </dgm:pt>
    <dgm:pt modelId="{1AFE2807-4B3C-420A-B4CE-71729564D9AB}" type="pres">
      <dgm:prSet presAssocID="{400DCEFA-FF39-49B6-AC81-A0FC71067BBF}" presName="compNode" presStyleCnt="0"/>
      <dgm:spPr/>
    </dgm:pt>
    <dgm:pt modelId="{990AFB5A-EBB1-43A7-B194-4078991BB8D9}" type="pres">
      <dgm:prSet presAssocID="{400DCEFA-FF39-49B6-AC81-A0FC71067BBF}" presName="bgRect" presStyleLbl="bgShp" presStyleIdx="0" presStyleCnt="6"/>
      <dgm:spPr/>
    </dgm:pt>
    <dgm:pt modelId="{606FFC78-682B-40D1-9007-64FAA153D7A7}" type="pres">
      <dgm:prSet presAssocID="{400DCEFA-FF39-49B6-AC81-A0FC71067BB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pes"/>
        </a:ext>
      </dgm:extLst>
    </dgm:pt>
    <dgm:pt modelId="{E44C5B15-0AE7-4449-BF44-CFD40FD82367}" type="pres">
      <dgm:prSet presAssocID="{400DCEFA-FF39-49B6-AC81-A0FC71067BBF}" presName="spaceRect" presStyleCnt="0"/>
      <dgm:spPr/>
    </dgm:pt>
    <dgm:pt modelId="{5DF2C5FA-1FD3-4B27-831F-534A30F45B66}" type="pres">
      <dgm:prSet presAssocID="{400DCEFA-FF39-49B6-AC81-A0FC71067BBF}" presName="parTx" presStyleLbl="revTx" presStyleIdx="0" presStyleCnt="6">
        <dgm:presLayoutVars>
          <dgm:chMax val="0"/>
          <dgm:chPref val="0"/>
        </dgm:presLayoutVars>
      </dgm:prSet>
      <dgm:spPr/>
    </dgm:pt>
    <dgm:pt modelId="{4509549D-7CAF-4915-BBAB-CA87082FB2B9}" type="pres">
      <dgm:prSet presAssocID="{2F3C3AAD-D2C3-4B84-B2B5-B1EBA9AA1A4A}" presName="sibTrans" presStyleCnt="0"/>
      <dgm:spPr/>
    </dgm:pt>
    <dgm:pt modelId="{A129816E-AF3A-4CCF-BD16-DE8F897DE58E}" type="pres">
      <dgm:prSet presAssocID="{0D3EC545-B4FA-4181-9A84-8DFDAE843B25}" presName="compNode" presStyleCnt="0"/>
      <dgm:spPr/>
    </dgm:pt>
    <dgm:pt modelId="{A8915370-9A97-4BCB-9B50-D8A1E919FE1A}" type="pres">
      <dgm:prSet presAssocID="{0D3EC545-B4FA-4181-9A84-8DFDAE843B25}" presName="bgRect" presStyleLbl="bgShp" presStyleIdx="1" presStyleCnt="6"/>
      <dgm:spPr/>
    </dgm:pt>
    <dgm:pt modelId="{7EFA0E23-18B0-477E-B1FE-551F02DC4235}" type="pres">
      <dgm:prSet presAssocID="{0D3EC545-B4FA-4181-9A84-8DFDAE843B2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ndy"/>
        </a:ext>
      </dgm:extLst>
    </dgm:pt>
    <dgm:pt modelId="{4EEFD242-6D2B-4E37-8195-64FCC2020EC3}" type="pres">
      <dgm:prSet presAssocID="{0D3EC545-B4FA-4181-9A84-8DFDAE843B25}" presName="spaceRect" presStyleCnt="0"/>
      <dgm:spPr/>
    </dgm:pt>
    <dgm:pt modelId="{AA5DC7FA-A7E1-412B-A172-FDDCAF04D68F}" type="pres">
      <dgm:prSet presAssocID="{0D3EC545-B4FA-4181-9A84-8DFDAE843B25}" presName="parTx" presStyleLbl="revTx" presStyleIdx="1" presStyleCnt="6">
        <dgm:presLayoutVars>
          <dgm:chMax val="0"/>
          <dgm:chPref val="0"/>
        </dgm:presLayoutVars>
      </dgm:prSet>
      <dgm:spPr/>
    </dgm:pt>
    <dgm:pt modelId="{41326A0D-E06E-413D-B4F8-D93E89E7EED4}" type="pres">
      <dgm:prSet presAssocID="{DFD8F910-29A9-479E-A0E0-5E494A5EC580}" presName="sibTrans" presStyleCnt="0"/>
      <dgm:spPr/>
    </dgm:pt>
    <dgm:pt modelId="{0ECC5EDD-6B14-49E9-A544-F06C8C6B92E6}" type="pres">
      <dgm:prSet presAssocID="{A492B408-6881-493D-8E5D-F2D965A1600B}" presName="compNode" presStyleCnt="0"/>
      <dgm:spPr/>
    </dgm:pt>
    <dgm:pt modelId="{D41D64CA-6CDD-4E9A-9EF2-8C39F9933671}" type="pres">
      <dgm:prSet presAssocID="{A492B408-6881-493D-8E5D-F2D965A1600B}" presName="bgRect" presStyleLbl="bgShp" presStyleIdx="2" presStyleCnt="6"/>
      <dgm:spPr/>
    </dgm:pt>
    <dgm:pt modelId="{EDAAE6E3-AFB1-4A0F-B6A5-857C80F6E463}" type="pres">
      <dgm:prSet presAssocID="{A492B408-6881-493D-8E5D-F2D965A1600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melon"/>
        </a:ext>
      </dgm:extLst>
    </dgm:pt>
    <dgm:pt modelId="{D259F46F-CEC2-4160-96DE-A1940113FBC3}" type="pres">
      <dgm:prSet presAssocID="{A492B408-6881-493D-8E5D-F2D965A1600B}" presName="spaceRect" presStyleCnt="0"/>
      <dgm:spPr/>
    </dgm:pt>
    <dgm:pt modelId="{521932DA-7387-475E-A3BA-C6118B2B1489}" type="pres">
      <dgm:prSet presAssocID="{A492B408-6881-493D-8E5D-F2D965A1600B}" presName="parTx" presStyleLbl="revTx" presStyleIdx="2" presStyleCnt="6">
        <dgm:presLayoutVars>
          <dgm:chMax val="0"/>
          <dgm:chPref val="0"/>
        </dgm:presLayoutVars>
      </dgm:prSet>
      <dgm:spPr/>
    </dgm:pt>
    <dgm:pt modelId="{F3DD6C92-348F-41B5-BC80-C7559B1680FB}" type="pres">
      <dgm:prSet presAssocID="{581E5ADD-B08D-4512-AAE5-B687AD2B995F}" presName="sibTrans" presStyleCnt="0"/>
      <dgm:spPr/>
    </dgm:pt>
    <dgm:pt modelId="{14B4C520-A0A6-4D52-B9B4-FBF45D283309}" type="pres">
      <dgm:prSet presAssocID="{EE34002B-82B5-40A4-9E52-B35656C3C00C}" presName="compNode" presStyleCnt="0"/>
      <dgm:spPr/>
    </dgm:pt>
    <dgm:pt modelId="{5C13CF9A-4B06-4132-BF9C-AD662E49178D}" type="pres">
      <dgm:prSet presAssocID="{EE34002B-82B5-40A4-9E52-B35656C3C00C}" presName="bgRect" presStyleLbl="bgShp" presStyleIdx="3" presStyleCnt="6"/>
      <dgm:spPr/>
    </dgm:pt>
    <dgm:pt modelId="{79BA93E8-744E-46FF-8BEA-CB916E77B4EE}" type="pres">
      <dgm:prSet presAssocID="{EE34002B-82B5-40A4-9E52-B35656C3C00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pcake"/>
        </a:ext>
      </dgm:extLst>
    </dgm:pt>
    <dgm:pt modelId="{F617B6E7-DA35-46DA-8C3A-C9C6DAF5BCBB}" type="pres">
      <dgm:prSet presAssocID="{EE34002B-82B5-40A4-9E52-B35656C3C00C}" presName="spaceRect" presStyleCnt="0"/>
      <dgm:spPr/>
    </dgm:pt>
    <dgm:pt modelId="{25609D00-279F-4106-A893-DB24C789FD26}" type="pres">
      <dgm:prSet presAssocID="{EE34002B-82B5-40A4-9E52-B35656C3C00C}" presName="parTx" presStyleLbl="revTx" presStyleIdx="3" presStyleCnt="6">
        <dgm:presLayoutVars>
          <dgm:chMax val="0"/>
          <dgm:chPref val="0"/>
        </dgm:presLayoutVars>
      </dgm:prSet>
      <dgm:spPr/>
    </dgm:pt>
    <dgm:pt modelId="{24F93465-579B-4619-8105-139A4AA46AE6}" type="pres">
      <dgm:prSet presAssocID="{C23CAB87-316C-4546-91D7-475392D8BF41}" presName="sibTrans" presStyleCnt="0"/>
      <dgm:spPr/>
    </dgm:pt>
    <dgm:pt modelId="{BE371F75-E7FE-4A7C-978A-CBBE7E59827E}" type="pres">
      <dgm:prSet presAssocID="{8647D3C9-8938-4677-887B-B98DE9FB0AC5}" presName="compNode" presStyleCnt="0"/>
      <dgm:spPr/>
    </dgm:pt>
    <dgm:pt modelId="{9D8B5836-D44E-42B8-91D3-B5528C34CFAF}" type="pres">
      <dgm:prSet presAssocID="{8647D3C9-8938-4677-887B-B98DE9FB0AC5}" presName="bgRect" presStyleLbl="bgShp" presStyleIdx="4" presStyleCnt="6"/>
      <dgm:spPr/>
    </dgm:pt>
    <dgm:pt modelId="{2D50F6AB-6147-4DD2-BA25-88F65AD1005C}" type="pres">
      <dgm:prSet presAssocID="{8647D3C9-8938-4677-887B-B98DE9FB0AC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vocado"/>
        </a:ext>
      </dgm:extLst>
    </dgm:pt>
    <dgm:pt modelId="{76981ED6-9150-48B0-860E-7332E7E145EB}" type="pres">
      <dgm:prSet presAssocID="{8647D3C9-8938-4677-887B-B98DE9FB0AC5}" presName="spaceRect" presStyleCnt="0"/>
      <dgm:spPr/>
    </dgm:pt>
    <dgm:pt modelId="{51FB5FFB-6F62-42E8-9385-86F51CB5FDA4}" type="pres">
      <dgm:prSet presAssocID="{8647D3C9-8938-4677-887B-B98DE9FB0AC5}" presName="parTx" presStyleLbl="revTx" presStyleIdx="4" presStyleCnt="6">
        <dgm:presLayoutVars>
          <dgm:chMax val="0"/>
          <dgm:chPref val="0"/>
        </dgm:presLayoutVars>
      </dgm:prSet>
      <dgm:spPr/>
    </dgm:pt>
    <dgm:pt modelId="{5E6685C1-3DFC-4B72-9635-8175519F339C}" type="pres">
      <dgm:prSet presAssocID="{B7127704-CBEE-45F3-8AFC-C730C013E7CD}" presName="sibTrans" presStyleCnt="0"/>
      <dgm:spPr/>
    </dgm:pt>
    <dgm:pt modelId="{CD56D667-A738-4B13-838E-9E949A2439AA}" type="pres">
      <dgm:prSet presAssocID="{08E5008C-A340-4ADB-BF0D-02DCE0353513}" presName="compNode" presStyleCnt="0"/>
      <dgm:spPr/>
    </dgm:pt>
    <dgm:pt modelId="{37F337D9-0DEC-45DE-9A10-1FD5308D4484}" type="pres">
      <dgm:prSet presAssocID="{08E5008C-A340-4ADB-BF0D-02DCE0353513}" presName="bgRect" presStyleLbl="bgShp" presStyleIdx="5" presStyleCnt="6"/>
      <dgm:spPr/>
    </dgm:pt>
    <dgm:pt modelId="{C8D56D25-C1CC-4476-9316-67DBC2878167}" type="pres">
      <dgm:prSet presAssocID="{08E5008C-A340-4ADB-BF0D-02DCE035351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rn"/>
        </a:ext>
      </dgm:extLst>
    </dgm:pt>
    <dgm:pt modelId="{F7196715-EA56-4C4B-AF3A-EF98502383ED}" type="pres">
      <dgm:prSet presAssocID="{08E5008C-A340-4ADB-BF0D-02DCE0353513}" presName="spaceRect" presStyleCnt="0"/>
      <dgm:spPr/>
    </dgm:pt>
    <dgm:pt modelId="{FD4534BC-A5D2-43A7-999C-F617A6B76552}" type="pres">
      <dgm:prSet presAssocID="{08E5008C-A340-4ADB-BF0D-02DCE0353513}" presName="parTx" presStyleLbl="revTx" presStyleIdx="5" presStyleCnt="6">
        <dgm:presLayoutVars>
          <dgm:chMax val="0"/>
          <dgm:chPref val="0"/>
        </dgm:presLayoutVars>
      </dgm:prSet>
      <dgm:spPr/>
    </dgm:pt>
  </dgm:ptLst>
  <dgm:cxnLst>
    <dgm:cxn modelId="{C6219A06-3392-4FFB-AF68-B81946261CD9}" srcId="{A9639959-A88D-444D-8B40-27700128BAC4}" destId="{EE34002B-82B5-40A4-9E52-B35656C3C00C}" srcOrd="3" destOrd="0" parTransId="{5B1CAB91-FA2A-402A-AA87-40080780D08D}" sibTransId="{C23CAB87-316C-4546-91D7-475392D8BF41}"/>
    <dgm:cxn modelId="{47B16407-8C9F-448B-9D4A-8E22BAA39CBD}" type="presOf" srcId="{A9639959-A88D-444D-8B40-27700128BAC4}" destId="{1A646BB9-8C98-41B4-9D9D-526B24556ABC}" srcOrd="0" destOrd="0" presId="urn:microsoft.com/office/officeart/2018/2/layout/IconVerticalSolidList"/>
    <dgm:cxn modelId="{975B3C2E-1C65-4463-BD66-AFC5510DCB0A}" srcId="{A9639959-A88D-444D-8B40-27700128BAC4}" destId="{A492B408-6881-493D-8E5D-F2D965A1600B}" srcOrd="2" destOrd="0" parTransId="{06E04382-C9D9-4C20-9E1B-395C1B9F4810}" sibTransId="{581E5ADD-B08D-4512-AAE5-B687AD2B995F}"/>
    <dgm:cxn modelId="{92DA0532-ABF7-434D-A7C2-AD0197243949}" srcId="{A9639959-A88D-444D-8B40-27700128BAC4}" destId="{400DCEFA-FF39-49B6-AC81-A0FC71067BBF}" srcOrd="0" destOrd="0" parTransId="{1D01719E-F86C-409B-9842-B4CB9571B4E7}" sibTransId="{2F3C3AAD-D2C3-4B84-B2B5-B1EBA9AA1A4A}"/>
    <dgm:cxn modelId="{E5DA944F-3231-4771-B798-B8FF868899AC}" type="presOf" srcId="{8647D3C9-8938-4677-887B-B98DE9FB0AC5}" destId="{51FB5FFB-6F62-42E8-9385-86F51CB5FDA4}" srcOrd="0" destOrd="0" presId="urn:microsoft.com/office/officeart/2018/2/layout/IconVerticalSolidList"/>
    <dgm:cxn modelId="{A5325457-AC46-43D4-92C3-A0090D734136}" type="presOf" srcId="{EE34002B-82B5-40A4-9E52-B35656C3C00C}" destId="{25609D00-279F-4106-A893-DB24C789FD26}" srcOrd="0" destOrd="0" presId="urn:microsoft.com/office/officeart/2018/2/layout/IconVerticalSolidList"/>
    <dgm:cxn modelId="{F1343E71-D924-479C-90DD-9E2BF5DAAED9}" type="presOf" srcId="{A492B408-6881-493D-8E5D-F2D965A1600B}" destId="{521932DA-7387-475E-A3BA-C6118B2B1489}" srcOrd="0" destOrd="0" presId="urn:microsoft.com/office/officeart/2018/2/layout/IconVerticalSolidList"/>
    <dgm:cxn modelId="{7BC4668C-3FDC-4EF5-93D5-0AD9BF64263C}" srcId="{A9639959-A88D-444D-8B40-27700128BAC4}" destId="{8647D3C9-8938-4677-887B-B98DE9FB0AC5}" srcOrd="4" destOrd="0" parTransId="{188857FC-14E3-4AC7-87D2-545CFFF65A27}" sibTransId="{B7127704-CBEE-45F3-8AFC-C730C013E7CD}"/>
    <dgm:cxn modelId="{AA3C3DCE-FCEA-4C64-920D-6E91DDEBC56D}" type="presOf" srcId="{08E5008C-A340-4ADB-BF0D-02DCE0353513}" destId="{FD4534BC-A5D2-43A7-999C-F617A6B76552}" srcOrd="0" destOrd="0" presId="urn:microsoft.com/office/officeart/2018/2/layout/IconVerticalSolidList"/>
    <dgm:cxn modelId="{1E5829DC-6578-4258-8221-1720B5901EBD}" srcId="{A9639959-A88D-444D-8B40-27700128BAC4}" destId="{08E5008C-A340-4ADB-BF0D-02DCE0353513}" srcOrd="5" destOrd="0" parTransId="{854C1CE0-C410-4D68-971A-064E48EACDD6}" sibTransId="{C915F059-4EE2-408F-94A2-323D6403E408}"/>
    <dgm:cxn modelId="{6F762EE8-E964-4627-A68B-1F432E3538AA}" type="presOf" srcId="{400DCEFA-FF39-49B6-AC81-A0FC71067BBF}" destId="{5DF2C5FA-1FD3-4B27-831F-534A30F45B66}" srcOrd="0" destOrd="0" presId="urn:microsoft.com/office/officeart/2018/2/layout/IconVerticalSolidList"/>
    <dgm:cxn modelId="{7DD6DDF4-761A-454E-ABCC-3B71A1384482}" srcId="{A9639959-A88D-444D-8B40-27700128BAC4}" destId="{0D3EC545-B4FA-4181-9A84-8DFDAE843B25}" srcOrd="1" destOrd="0" parTransId="{21E6B33B-8D3D-4C91-B8F4-85FBF18D077F}" sibTransId="{DFD8F910-29A9-479E-A0E0-5E494A5EC580}"/>
    <dgm:cxn modelId="{AB5555F5-5514-45F3-966B-21489C7CD2D4}" type="presOf" srcId="{0D3EC545-B4FA-4181-9A84-8DFDAE843B25}" destId="{AA5DC7FA-A7E1-412B-A172-FDDCAF04D68F}" srcOrd="0" destOrd="0" presId="urn:microsoft.com/office/officeart/2018/2/layout/IconVerticalSolidList"/>
    <dgm:cxn modelId="{C5CA6841-7679-4770-96B4-25D4D3FFCE98}" type="presParOf" srcId="{1A646BB9-8C98-41B4-9D9D-526B24556ABC}" destId="{1AFE2807-4B3C-420A-B4CE-71729564D9AB}" srcOrd="0" destOrd="0" presId="urn:microsoft.com/office/officeart/2018/2/layout/IconVerticalSolidList"/>
    <dgm:cxn modelId="{179E2BEE-2F7E-480F-9425-E1617C0D0F96}" type="presParOf" srcId="{1AFE2807-4B3C-420A-B4CE-71729564D9AB}" destId="{990AFB5A-EBB1-43A7-B194-4078991BB8D9}" srcOrd="0" destOrd="0" presId="urn:microsoft.com/office/officeart/2018/2/layout/IconVerticalSolidList"/>
    <dgm:cxn modelId="{58374542-42A5-43A3-BD83-21813DB6CC0A}" type="presParOf" srcId="{1AFE2807-4B3C-420A-B4CE-71729564D9AB}" destId="{606FFC78-682B-40D1-9007-64FAA153D7A7}" srcOrd="1" destOrd="0" presId="urn:microsoft.com/office/officeart/2018/2/layout/IconVerticalSolidList"/>
    <dgm:cxn modelId="{6F423BC9-AF35-43EF-B228-288EC32B1A2B}" type="presParOf" srcId="{1AFE2807-4B3C-420A-B4CE-71729564D9AB}" destId="{E44C5B15-0AE7-4449-BF44-CFD40FD82367}" srcOrd="2" destOrd="0" presId="urn:microsoft.com/office/officeart/2018/2/layout/IconVerticalSolidList"/>
    <dgm:cxn modelId="{899A59D4-4417-40FE-9CAC-81E71D4ADB8E}" type="presParOf" srcId="{1AFE2807-4B3C-420A-B4CE-71729564D9AB}" destId="{5DF2C5FA-1FD3-4B27-831F-534A30F45B66}" srcOrd="3" destOrd="0" presId="urn:microsoft.com/office/officeart/2018/2/layout/IconVerticalSolidList"/>
    <dgm:cxn modelId="{72ED0082-43FE-4C6D-AC7F-36DE951740AE}" type="presParOf" srcId="{1A646BB9-8C98-41B4-9D9D-526B24556ABC}" destId="{4509549D-7CAF-4915-BBAB-CA87082FB2B9}" srcOrd="1" destOrd="0" presId="urn:microsoft.com/office/officeart/2018/2/layout/IconVerticalSolidList"/>
    <dgm:cxn modelId="{0D863F0C-81B6-4E91-8B47-3C651BF72124}" type="presParOf" srcId="{1A646BB9-8C98-41B4-9D9D-526B24556ABC}" destId="{A129816E-AF3A-4CCF-BD16-DE8F897DE58E}" srcOrd="2" destOrd="0" presId="urn:microsoft.com/office/officeart/2018/2/layout/IconVerticalSolidList"/>
    <dgm:cxn modelId="{11CA42BB-2B81-413B-B5A6-682F2ECEC0D1}" type="presParOf" srcId="{A129816E-AF3A-4CCF-BD16-DE8F897DE58E}" destId="{A8915370-9A97-4BCB-9B50-D8A1E919FE1A}" srcOrd="0" destOrd="0" presId="urn:microsoft.com/office/officeart/2018/2/layout/IconVerticalSolidList"/>
    <dgm:cxn modelId="{7F2DCC23-148B-416E-B1D5-56A21F34411F}" type="presParOf" srcId="{A129816E-AF3A-4CCF-BD16-DE8F897DE58E}" destId="{7EFA0E23-18B0-477E-B1FE-551F02DC4235}" srcOrd="1" destOrd="0" presId="urn:microsoft.com/office/officeart/2018/2/layout/IconVerticalSolidList"/>
    <dgm:cxn modelId="{2B95DA47-6E19-448E-825A-91630439DB7C}" type="presParOf" srcId="{A129816E-AF3A-4CCF-BD16-DE8F897DE58E}" destId="{4EEFD242-6D2B-4E37-8195-64FCC2020EC3}" srcOrd="2" destOrd="0" presId="urn:microsoft.com/office/officeart/2018/2/layout/IconVerticalSolidList"/>
    <dgm:cxn modelId="{19B3BDF2-E98C-4EB9-9256-BDB9751AF702}" type="presParOf" srcId="{A129816E-AF3A-4CCF-BD16-DE8F897DE58E}" destId="{AA5DC7FA-A7E1-412B-A172-FDDCAF04D68F}" srcOrd="3" destOrd="0" presId="urn:microsoft.com/office/officeart/2018/2/layout/IconVerticalSolidList"/>
    <dgm:cxn modelId="{7883D070-2E82-4E57-852F-E1AE8CF0D79A}" type="presParOf" srcId="{1A646BB9-8C98-41B4-9D9D-526B24556ABC}" destId="{41326A0D-E06E-413D-B4F8-D93E89E7EED4}" srcOrd="3" destOrd="0" presId="urn:microsoft.com/office/officeart/2018/2/layout/IconVerticalSolidList"/>
    <dgm:cxn modelId="{5E2283CA-2C42-42A3-9874-D118F7E34A96}" type="presParOf" srcId="{1A646BB9-8C98-41B4-9D9D-526B24556ABC}" destId="{0ECC5EDD-6B14-49E9-A544-F06C8C6B92E6}" srcOrd="4" destOrd="0" presId="urn:microsoft.com/office/officeart/2018/2/layout/IconVerticalSolidList"/>
    <dgm:cxn modelId="{A90DBF0B-7ACF-44BE-B6F6-34F5771B042B}" type="presParOf" srcId="{0ECC5EDD-6B14-49E9-A544-F06C8C6B92E6}" destId="{D41D64CA-6CDD-4E9A-9EF2-8C39F9933671}" srcOrd="0" destOrd="0" presId="urn:microsoft.com/office/officeart/2018/2/layout/IconVerticalSolidList"/>
    <dgm:cxn modelId="{2587E91C-539D-4290-B55D-A9F229BB1CA5}" type="presParOf" srcId="{0ECC5EDD-6B14-49E9-A544-F06C8C6B92E6}" destId="{EDAAE6E3-AFB1-4A0F-B6A5-857C80F6E463}" srcOrd="1" destOrd="0" presId="urn:microsoft.com/office/officeart/2018/2/layout/IconVerticalSolidList"/>
    <dgm:cxn modelId="{3E69B2AB-8468-40C9-B34D-7EE914499494}" type="presParOf" srcId="{0ECC5EDD-6B14-49E9-A544-F06C8C6B92E6}" destId="{D259F46F-CEC2-4160-96DE-A1940113FBC3}" srcOrd="2" destOrd="0" presId="urn:microsoft.com/office/officeart/2018/2/layout/IconVerticalSolidList"/>
    <dgm:cxn modelId="{8FDDE06A-F38A-4053-BDB8-AA18A1442041}" type="presParOf" srcId="{0ECC5EDD-6B14-49E9-A544-F06C8C6B92E6}" destId="{521932DA-7387-475E-A3BA-C6118B2B1489}" srcOrd="3" destOrd="0" presId="urn:microsoft.com/office/officeart/2018/2/layout/IconVerticalSolidList"/>
    <dgm:cxn modelId="{4F15D1E8-A891-4C72-9EF7-2828A863665B}" type="presParOf" srcId="{1A646BB9-8C98-41B4-9D9D-526B24556ABC}" destId="{F3DD6C92-348F-41B5-BC80-C7559B1680FB}" srcOrd="5" destOrd="0" presId="urn:microsoft.com/office/officeart/2018/2/layout/IconVerticalSolidList"/>
    <dgm:cxn modelId="{04044844-5333-4B8A-BC58-B8B0445D6484}" type="presParOf" srcId="{1A646BB9-8C98-41B4-9D9D-526B24556ABC}" destId="{14B4C520-A0A6-4D52-B9B4-FBF45D283309}" srcOrd="6" destOrd="0" presId="urn:microsoft.com/office/officeart/2018/2/layout/IconVerticalSolidList"/>
    <dgm:cxn modelId="{9CD80924-20A3-41A1-B6A1-4EEF936451D4}" type="presParOf" srcId="{14B4C520-A0A6-4D52-B9B4-FBF45D283309}" destId="{5C13CF9A-4B06-4132-BF9C-AD662E49178D}" srcOrd="0" destOrd="0" presId="urn:microsoft.com/office/officeart/2018/2/layout/IconVerticalSolidList"/>
    <dgm:cxn modelId="{94BB0FE5-4153-4F42-9061-7F15F41F1572}" type="presParOf" srcId="{14B4C520-A0A6-4D52-B9B4-FBF45D283309}" destId="{79BA93E8-744E-46FF-8BEA-CB916E77B4EE}" srcOrd="1" destOrd="0" presId="urn:microsoft.com/office/officeart/2018/2/layout/IconVerticalSolidList"/>
    <dgm:cxn modelId="{90848D89-AFC0-492C-8CC3-70568863F87A}" type="presParOf" srcId="{14B4C520-A0A6-4D52-B9B4-FBF45D283309}" destId="{F617B6E7-DA35-46DA-8C3A-C9C6DAF5BCBB}" srcOrd="2" destOrd="0" presId="urn:microsoft.com/office/officeart/2018/2/layout/IconVerticalSolidList"/>
    <dgm:cxn modelId="{DA6F2C2E-0492-4B0A-80BF-1E5EA5B1E6AD}" type="presParOf" srcId="{14B4C520-A0A6-4D52-B9B4-FBF45D283309}" destId="{25609D00-279F-4106-A893-DB24C789FD26}" srcOrd="3" destOrd="0" presId="urn:microsoft.com/office/officeart/2018/2/layout/IconVerticalSolidList"/>
    <dgm:cxn modelId="{9F5E2E4C-3C06-40BF-955D-14D723342359}" type="presParOf" srcId="{1A646BB9-8C98-41B4-9D9D-526B24556ABC}" destId="{24F93465-579B-4619-8105-139A4AA46AE6}" srcOrd="7" destOrd="0" presId="urn:microsoft.com/office/officeart/2018/2/layout/IconVerticalSolidList"/>
    <dgm:cxn modelId="{B88B74DF-1EF6-49CB-B4E9-F0AFEDA7B1F2}" type="presParOf" srcId="{1A646BB9-8C98-41B4-9D9D-526B24556ABC}" destId="{BE371F75-E7FE-4A7C-978A-CBBE7E59827E}" srcOrd="8" destOrd="0" presId="urn:microsoft.com/office/officeart/2018/2/layout/IconVerticalSolidList"/>
    <dgm:cxn modelId="{D04176FC-9F48-41C4-827B-F97F9BECC791}" type="presParOf" srcId="{BE371F75-E7FE-4A7C-978A-CBBE7E59827E}" destId="{9D8B5836-D44E-42B8-91D3-B5528C34CFAF}" srcOrd="0" destOrd="0" presId="urn:microsoft.com/office/officeart/2018/2/layout/IconVerticalSolidList"/>
    <dgm:cxn modelId="{CC48E096-80FD-4422-806B-91A9BCDA3158}" type="presParOf" srcId="{BE371F75-E7FE-4A7C-978A-CBBE7E59827E}" destId="{2D50F6AB-6147-4DD2-BA25-88F65AD1005C}" srcOrd="1" destOrd="0" presId="urn:microsoft.com/office/officeart/2018/2/layout/IconVerticalSolidList"/>
    <dgm:cxn modelId="{A4C2578F-E697-4DA2-95CA-6ECDC64F8963}" type="presParOf" srcId="{BE371F75-E7FE-4A7C-978A-CBBE7E59827E}" destId="{76981ED6-9150-48B0-860E-7332E7E145EB}" srcOrd="2" destOrd="0" presId="urn:microsoft.com/office/officeart/2018/2/layout/IconVerticalSolidList"/>
    <dgm:cxn modelId="{9E0071A8-F047-48C7-9BB1-1FF90395EEBE}" type="presParOf" srcId="{BE371F75-E7FE-4A7C-978A-CBBE7E59827E}" destId="{51FB5FFB-6F62-42E8-9385-86F51CB5FDA4}" srcOrd="3" destOrd="0" presId="urn:microsoft.com/office/officeart/2018/2/layout/IconVerticalSolidList"/>
    <dgm:cxn modelId="{E903B2BB-9D98-4C93-8165-A060381CFDF2}" type="presParOf" srcId="{1A646BB9-8C98-41B4-9D9D-526B24556ABC}" destId="{5E6685C1-3DFC-4B72-9635-8175519F339C}" srcOrd="9" destOrd="0" presId="urn:microsoft.com/office/officeart/2018/2/layout/IconVerticalSolidList"/>
    <dgm:cxn modelId="{AD3E393C-6736-4753-8BEF-15C3DCE8CB25}" type="presParOf" srcId="{1A646BB9-8C98-41B4-9D9D-526B24556ABC}" destId="{CD56D667-A738-4B13-838E-9E949A2439AA}" srcOrd="10" destOrd="0" presId="urn:microsoft.com/office/officeart/2018/2/layout/IconVerticalSolidList"/>
    <dgm:cxn modelId="{CC3E8FFB-A290-4263-A609-98A7CE03ED5B}" type="presParOf" srcId="{CD56D667-A738-4B13-838E-9E949A2439AA}" destId="{37F337D9-0DEC-45DE-9A10-1FD5308D4484}" srcOrd="0" destOrd="0" presId="urn:microsoft.com/office/officeart/2018/2/layout/IconVerticalSolidList"/>
    <dgm:cxn modelId="{E08E348A-6063-4E00-9345-A14E9E278A89}" type="presParOf" srcId="{CD56D667-A738-4B13-838E-9E949A2439AA}" destId="{C8D56D25-C1CC-4476-9316-67DBC2878167}" srcOrd="1" destOrd="0" presId="urn:microsoft.com/office/officeart/2018/2/layout/IconVerticalSolidList"/>
    <dgm:cxn modelId="{7349E76A-A8D1-46EB-9C52-9A473369AA26}" type="presParOf" srcId="{CD56D667-A738-4B13-838E-9E949A2439AA}" destId="{F7196715-EA56-4C4B-AF3A-EF98502383ED}" srcOrd="2" destOrd="0" presId="urn:microsoft.com/office/officeart/2018/2/layout/IconVerticalSolidList"/>
    <dgm:cxn modelId="{9A29F3B8-E7F9-46A6-A4EF-9ED9AAF5C122}" type="presParOf" srcId="{CD56D667-A738-4B13-838E-9E949A2439AA}" destId="{FD4534BC-A5D2-43A7-999C-F617A6B765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FB5A-EBB1-43A7-B194-4078991BB8D9}">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FFC78-682B-40D1-9007-64FAA153D7A7}">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F2C5FA-1FD3-4B27-831F-534A30F45B66}">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Yoghurt</a:t>
          </a:r>
          <a:endParaRPr lang="en-US" sz="1900" kern="1200"/>
        </a:p>
      </dsp:txBody>
      <dsp:txXfrm>
        <a:off x="937002" y="1903"/>
        <a:ext cx="5576601" cy="811257"/>
      </dsp:txXfrm>
    </dsp:sp>
    <dsp:sp modelId="{A8915370-9A97-4BCB-9B50-D8A1E919FE1A}">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A0E23-18B0-477E-B1FE-551F02DC4235}">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DC7FA-A7E1-412B-A172-FDDCAF04D68F}">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Chocola</a:t>
          </a:r>
          <a:endParaRPr lang="en-US" sz="1900" kern="1200"/>
        </a:p>
      </dsp:txBody>
      <dsp:txXfrm>
        <a:off x="937002" y="1015975"/>
        <a:ext cx="5576601" cy="811257"/>
      </dsp:txXfrm>
    </dsp:sp>
    <dsp:sp modelId="{D41D64CA-6CDD-4E9A-9EF2-8C39F9933671}">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AE6E3-AFB1-4A0F-B6A5-857C80F6E463}">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932DA-7387-475E-A3BA-C6118B2B1489}">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Bananen</a:t>
          </a:r>
          <a:endParaRPr lang="en-US" sz="1900" kern="1200"/>
        </a:p>
      </dsp:txBody>
      <dsp:txXfrm>
        <a:off x="937002" y="2030048"/>
        <a:ext cx="5576601" cy="811257"/>
      </dsp:txXfrm>
    </dsp:sp>
    <dsp:sp modelId="{5C13CF9A-4B06-4132-BF9C-AD662E49178D}">
      <dsp:nvSpPr>
        <dsp:cNvPr id="0" name=""/>
        <dsp:cNvSpPr/>
      </dsp:nvSpPr>
      <dsp:spPr>
        <a:xfrm>
          <a:off x="0" y="3044120"/>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A93E8-744E-46FF-8BEA-CB916E77B4EE}">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609D00-279F-4106-A893-DB24C789FD26}">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Amandelen</a:t>
          </a:r>
          <a:endParaRPr lang="en-US" sz="1900" kern="1200"/>
        </a:p>
      </dsp:txBody>
      <dsp:txXfrm>
        <a:off x="937002" y="3044120"/>
        <a:ext cx="5576601" cy="811257"/>
      </dsp:txXfrm>
    </dsp:sp>
    <dsp:sp modelId="{9D8B5836-D44E-42B8-91D3-B5528C34CFAF}">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0F6AB-6147-4DD2-BA25-88F65AD1005C}">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B5FFB-6F62-42E8-9385-86F51CB5FDA4}">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Linzen</a:t>
          </a:r>
          <a:endParaRPr lang="en-US" sz="1900" kern="1200"/>
        </a:p>
      </dsp:txBody>
      <dsp:txXfrm>
        <a:off x="937002" y="4058192"/>
        <a:ext cx="5576601" cy="811257"/>
      </dsp:txXfrm>
    </dsp:sp>
    <dsp:sp modelId="{37F337D9-0DEC-45DE-9A10-1FD5308D4484}">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D56D25-C1CC-4476-9316-67DBC2878167}">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4534BC-A5D2-43A7-999C-F617A6B76552}">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Kikkererwten</a:t>
          </a:r>
          <a:endParaRPr lang="en-US" sz="1900" kern="1200"/>
        </a:p>
      </dsp:txBody>
      <dsp:txXfrm>
        <a:off x="937002" y="5072264"/>
        <a:ext cx="5576601" cy="8112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FE3A5-A84E-754D-94E1-7F823177CF37}" type="datetimeFigureOut">
              <a:rPr lang="nl-NL" smtClean="0"/>
              <a:t>02-03-20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8ACBF-DFF4-5745-87AB-AB9B5D039E94}" type="slidenum">
              <a:rPr lang="nl-NL" smtClean="0"/>
              <a:t>‹nr.›</a:t>
            </a:fld>
            <a:endParaRPr lang="nl-NL"/>
          </a:p>
        </p:txBody>
      </p:sp>
    </p:spTree>
    <p:extLst>
      <p:ext uri="{BB962C8B-B14F-4D97-AF65-F5344CB8AC3E}">
        <p14:creationId xmlns:p14="http://schemas.microsoft.com/office/powerpoint/2010/main" val="3339633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ezondheidsnet.nl/voeding/artikelen/590/gezond-eten-op-je-we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lichamelijk</a:t>
            </a:r>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4</a:t>
            </a:fld>
            <a:endParaRPr lang="nl-NL"/>
          </a:p>
        </p:txBody>
      </p:sp>
    </p:spTree>
    <p:extLst>
      <p:ext uri="{BB962C8B-B14F-4D97-AF65-F5344CB8AC3E}">
        <p14:creationId xmlns:p14="http://schemas.microsoft.com/office/powerpoint/2010/main" val="398557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 = leer arrangement</a:t>
            </a:r>
          </a:p>
          <a:p>
            <a:r>
              <a:rPr lang="nl-NL" dirty="0"/>
              <a:t>Kunnen ze vinden op het leerplatform</a:t>
            </a:r>
          </a:p>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16</a:t>
            </a:fld>
            <a:endParaRPr lang="nl-NL"/>
          </a:p>
        </p:txBody>
      </p:sp>
    </p:spTree>
    <p:extLst>
      <p:ext uri="{BB962C8B-B14F-4D97-AF65-F5344CB8AC3E}">
        <p14:creationId xmlns:p14="http://schemas.microsoft.com/office/powerpoint/2010/main" val="357741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Stress:  Stress is een reactie van van het lichaam om te overleven in (levens) bedreigende situaties </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17</a:t>
            </a:fld>
            <a:endParaRPr lang="nl-NL"/>
          </a:p>
        </p:txBody>
      </p:sp>
    </p:spTree>
    <p:extLst>
      <p:ext uri="{BB962C8B-B14F-4D97-AF65-F5344CB8AC3E}">
        <p14:creationId xmlns:p14="http://schemas.microsoft.com/office/powerpoint/2010/main" val="128277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418ACBF-DFF4-5745-87AB-AB9B5D039E94}" type="slidenum">
              <a:rPr lang="nl-NL" smtClean="0"/>
              <a:t>23</a:t>
            </a:fld>
            <a:endParaRPr lang="nl-NL"/>
          </a:p>
        </p:txBody>
      </p:sp>
    </p:spTree>
    <p:extLst>
      <p:ext uri="{BB962C8B-B14F-4D97-AF65-F5344CB8AC3E}">
        <p14:creationId xmlns:p14="http://schemas.microsoft.com/office/powerpoint/2010/main" val="1834592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Ook ongezonde </a:t>
            </a:r>
            <a:r>
              <a:rPr lang="nl-NL" sz="1200" b="0" i="0" u="sng" strike="noStrike" kern="1200" dirty="0">
                <a:solidFill>
                  <a:schemeClr val="tx1"/>
                </a:solidFill>
                <a:effectLst/>
                <a:latin typeface="+mn-lt"/>
                <a:ea typeface="+mn-ea"/>
                <a:cs typeface="+mn-cs"/>
                <a:hlinkClick r:id="rId3"/>
              </a:rPr>
              <a:t>leef- en werkgewoonten</a:t>
            </a:r>
            <a:r>
              <a:rPr lang="nl-NL" sz="1200" b="0" i="0" u="none" strike="noStrike" kern="1200" dirty="0">
                <a:solidFill>
                  <a:schemeClr val="tx1"/>
                </a:solidFill>
                <a:effectLst/>
                <a:latin typeface="+mn-lt"/>
                <a:ea typeface="+mn-ea"/>
                <a:cs typeface="+mn-cs"/>
              </a:rPr>
              <a:t> kunnen de draagkracht verminderen. Verkeerde eetgewoonten, te veel koffie of alcohol, te weinig lichaamsbeweging en een tekort aan slaap en ontspanning bijvoorbeeld. Maar ook een slechte organisatie van het werk, te veel werken en te weinig pauzes nemen dragen bij. Je weerstand vermindert en daardoor ben je vatbaarder voor de gevolgen van stress.</a:t>
            </a:r>
          </a:p>
          <a:p>
            <a:br>
              <a:rPr lang="nl-NL" dirty="0"/>
            </a:br>
            <a:endParaRPr lang="nl-NL" dirty="0"/>
          </a:p>
        </p:txBody>
      </p:sp>
      <p:sp>
        <p:nvSpPr>
          <p:cNvPr id="4" name="Tijdelijke aanduiding voor dianummer 3"/>
          <p:cNvSpPr>
            <a:spLocks noGrp="1"/>
          </p:cNvSpPr>
          <p:nvPr>
            <p:ph type="sldNum" sz="quarter" idx="5"/>
          </p:nvPr>
        </p:nvSpPr>
        <p:spPr/>
        <p:txBody>
          <a:bodyPr/>
          <a:lstStyle/>
          <a:p>
            <a:fld id="{A418ACBF-DFF4-5745-87AB-AB9B5D039E94}" type="slidenum">
              <a:rPr lang="nl-NL" smtClean="0"/>
              <a:t>30</a:t>
            </a:fld>
            <a:endParaRPr lang="nl-NL"/>
          </a:p>
        </p:txBody>
      </p:sp>
    </p:spTree>
    <p:extLst>
      <p:ext uri="{BB962C8B-B14F-4D97-AF65-F5344CB8AC3E}">
        <p14:creationId xmlns:p14="http://schemas.microsoft.com/office/powerpoint/2010/main" val="73775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Slapen en ademhaling filmpje Faye 15 minuten</a:t>
            </a:r>
          </a:p>
        </p:txBody>
      </p:sp>
      <p:sp>
        <p:nvSpPr>
          <p:cNvPr id="4" name="Tijdelijke aanduiding voor dianummer 3"/>
          <p:cNvSpPr>
            <a:spLocks noGrp="1"/>
          </p:cNvSpPr>
          <p:nvPr>
            <p:ph type="sldNum" sz="quarter" idx="5"/>
          </p:nvPr>
        </p:nvSpPr>
        <p:spPr/>
        <p:txBody>
          <a:bodyPr/>
          <a:lstStyle/>
          <a:p>
            <a:fld id="{9C2EA5B7-1DAE-9B4D-A466-B1D279E484C5}" type="slidenum">
              <a:rPr lang="nl-NL" smtClean="0"/>
              <a:t>31</a:t>
            </a:fld>
            <a:endParaRPr lang="nl-NL"/>
          </a:p>
        </p:txBody>
      </p:sp>
    </p:spTree>
    <p:extLst>
      <p:ext uri="{BB962C8B-B14F-4D97-AF65-F5344CB8AC3E}">
        <p14:creationId xmlns:p14="http://schemas.microsoft.com/office/powerpoint/2010/main" val="63923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6</a:t>
            </a:fld>
            <a:endParaRPr lang="nl-NL"/>
          </a:p>
        </p:txBody>
      </p:sp>
    </p:spTree>
    <p:extLst>
      <p:ext uri="{BB962C8B-B14F-4D97-AF65-F5344CB8AC3E}">
        <p14:creationId xmlns:p14="http://schemas.microsoft.com/office/powerpoint/2010/main" val="39308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7</a:t>
            </a:fld>
            <a:endParaRPr lang="nl-NL"/>
          </a:p>
        </p:txBody>
      </p:sp>
    </p:spTree>
    <p:extLst>
      <p:ext uri="{BB962C8B-B14F-4D97-AF65-F5344CB8AC3E}">
        <p14:creationId xmlns:p14="http://schemas.microsoft.com/office/powerpoint/2010/main" val="1953227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hormoon Adrenaline komt vrij + de bloeddruk stijgt net als je </a:t>
            </a:r>
            <a:r>
              <a:rPr lang="nl-NL" dirty="0" err="1"/>
              <a:t>harslag</a:t>
            </a:r>
            <a:r>
              <a:rPr lang="nl-NL" dirty="0"/>
              <a:t> en je bloed stroomt naar je spieren en je hersenen je staat helemaal op SCHERP</a:t>
            </a:r>
          </a:p>
          <a:p>
            <a:r>
              <a:rPr lang="nl-NL" dirty="0"/>
              <a:t>Daarna komt er ook nog Cortisol vrij, HET STRESS HORMOON -&gt; je krijgt hierdoor een stoot energie</a:t>
            </a:r>
          </a:p>
          <a:p>
            <a:endParaRPr lang="nl-NL" dirty="0"/>
          </a:p>
          <a:p>
            <a:r>
              <a:rPr lang="nl-NL" dirty="0"/>
              <a:t>Oververmoeidheid – hoofdpijn en snel geïrriteerd raken en je immuunsysteem is minder sterk je bent gevoeliger voor infecties</a:t>
            </a:r>
          </a:p>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9</a:t>
            </a:fld>
            <a:endParaRPr lang="nl-NL"/>
          </a:p>
        </p:txBody>
      </p:sp>
    </p:spTree>
    <p:extLst>
      <p:ext uri="{BB962C8B-B14F-4D97-AF65-F5344CB8AC3E}">
        <p14:creationId xmlns:p14="http://schemas.microsoft.com/office/powerpoint/2010/main" val="416275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4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10</a:t>
            </a:fld>
            <a:endParaRPr lang="nl-NL"/>
          </a:p>
        </p:txBody>
      </p:sp>
    </p:spTree>
    <p:extLst>
      <p:ext uri="{BB962C8B-B14F-4D97-AF65-F5344CB8AC3E}">
        <p14:creationId xmlns:p14="http://schemas.microsoft.com/office/powerpoint/2010/main" val="97349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bijnieren</a:t>
            </a:r>
            <a:r>
              <a:rPr lang="nl-NL" sz="1200" b="0" i="0" kern="1200" dirty="0">
                <a:solidFill>
                  <a:schemeClr val="tx1"/>
                </a:solidFill>
                <a:effectLst/>
                <a:latin typeface="+mn-lt"/>
                <a:ea typeface="+mn-ea"/>
                <a:cs typeface="+mn-cs"/>
              </a:rPr>
              <a:t> zijn  klieren boven op de nieren liggen. </a:t>
            </a:r>
          </a:p>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bijnieren </a:t>
            </a:r>
            <a:r>
              <a:rPr lang="nl-NL" sz="1200" b="0" i="0" kern="1200" dirty="0">
                <a:solidFill>
                  <a:schemeClr val="tx1"/>
                </a:solidFill>
                <a:effectLst/>
                <a:latin typeface="+mn-lt"/>
                <a:ea typeface="+mn-ea"/>
                <a:cs typeface="+mn-cs"/>
              </a:rPr>
              <a:t>produceren diverse hormonen die nodig zijn om essentiële (onmisbaar)</a:t>
            </a:r>
            <a:r>
              <a:rPr lang="nl-NL" sz="1200" b="1" i="0" kern="1200" dirty="0">
                <a:solidFill>
                  <a:schemeClr val="tx1"/>
                </a:solidFill>
                <a:effectLst/>
                <a:latin typeface="+mn-lt"/>
                <a:ea typeface="+mn-ea"/>
                <a:cs typeface="+mn-cs"/>
              </a:rPr>
              <a:t> functies</a:t>
            </a:r>
            <a:r>
              <a:rPr lang="nl-NL" sz="1200" b="0" i="0" kern="1200" dirty="0">
                <a:solidFill>
                  <a:schemeClr val="tx1"/>
                </a:solidFill>
                <a:effectLst/>
                <a:latin typeface="+mn-lt"/>
                <a:ea typeface="+mn-ea"/>
                <a:cs typeface="+mn-cs"/>
              </a:rPr>
              <a:t> van het lichaam in stand te houden.</a:t>
            </a: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11</a:t>
            </a:fld>
            <a:endParaRPr lang="nl-NL"/>
          </a:p>
        </p:txBody>
      </p:sp>
    </p:spTree>
    <p:extLst>
      <p:ext uri="{BB962C8B-B14F-4D97-AF65-F5344CB8AC3E}">
        <p14:creationId xmlns:p14="http://schemas.microsoft.com/office/powerpoint/2010/main" val="407401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12</a:t>
            </a:fld>
            <a:endParaRPr lang="nl-NL"/>
          </a:p>
        </p:txBody>
      </p:sp>
    </p:spTree>
    <p:extLst>
      <p:ext uri="{BB962C8B-B14F-4D97-AF65-F5344CB8AC3E}">
        <p14:creationId xmlns:p14="http://schemas.microsoft.com/office/powerpoint/2010/main" val="159845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171450" indent="-171450"/>
            <a:r>
              <a:rPr lang="nl-NL" dirty="0">
                <a:solidFill>
                  <a:schemeClr val="bg2">
                    <a:lumMod val="50000"/>
                  </a:schemeClr>
                </a:solidFill>
              </a:rPr>
              <a:t>Er zijn meer hormonen actief voor de verhoging van het bloedsuikergehalte en er is maar één hormoon dat het bloedsuiker gehalte omlaag brengt, en dat is insuline. </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dirty="0" err="1">
                <a:solidFill>
                  <a:schemeClr val="tx1"/>
                </a:solidFill>
                <a:effectLst/>
                <a:latin typeface="+mn-lt"/>
                <a:ea typeface="+mn-ea"/>
                <a:cs typeface="+mn-cs"/>
              </a:rPr>
              <a:t>Cortison</a:t>
            </a:r>
            <a:r>
              <a:rPr lang="nl-NL" sz="1200" b="0" i="0" u="none" strike="noStrike" kern="1200" dirty="0">
                <a:solidFill>
                  <a:schemeClr val="tx1"/>
                </a:solidFill>
                <a:effectLst/>
                <a:latin typeface="+mn-lt"/>
                <a:ea typeface="+mn-ea"/>
                <a:cs typeface="+mn-cs"/>
              </a:rPr>
              <a:t> wordt door het lichaam omgezet in </a:t>
            </a:r>
            <a:r>
              <a:rPr lang="nl-NL" sz="1200" b="1" i="0" u="none" strike="noStrike" kern="1200" dirty="0">
                <a:solidFill>
                  <a:schemeClr val="tx1"/>
                </a:solidFill>
                <a:effectLst/>
                <a:latin typeface="+mn-lt"/>
                <a:ea typeface="+mn-ea"/>
                <a:cs typeface="+mn-cs"/>
              </a:rPr>
              <a:t>cortisol</a:t>
            </a:r>
            <a:r>
              <a:rPr lang="nl-NL" sz="1200" b="0" i="0" u="none" strike="noStrike" kern="1200" dirty="0">
                <a:solidFill>
                  <a:schemeClr val="tx1"/>
                </a:solidFill>
                <a:effectLst/>
                <a:latin typeface="+mn-lt"/>
                <a:ea typeface="+mn-ea"/>
                <a:cs typeface="+mn-cs"/>
              </a:rPr>
              <a:t> (ook wel hydrocortison genoemd). Dat is een lichaamseigen hormoon gemaakt in de bijnierschors. </a:t>
            </a:r>
            <a:r>
              <a:rPr lang="nl-NL" sz="1200" b="1" i="0" u="none" strike="noStrike" kern="1200" dirty="0" err="1">
                <a:solidFill>
                  <a:schemeClr val="tx1"/>
                </a:solidFill>
                <a:effectLst/>
                <a:latin typeface="+mn-lt"/>
                <a:ea typeface="+mn-ea"/>
                <a:cs typeface="+mn-cs"/>
              </a:rPr>
              <a:t>Cortison</a:t>
            </a:r>
            <a:r>
              <a:rPr lang="nl-NL" sz="1200" b="0" i="0" u="none" strike="noStrike" kern="1200" dirty="0" err="1">
                <a:solidFill>
                  <a:schemeClr val="tx1"/>
                </a:solidFill>
                <a:effectLst/>
                <a:latin typeface="+mn-lt"/>
                <a:ea typeface="+mn-ea"/>
                <a:cs typeface="+mn-cs"/>
              </a:rPr>
              <a:t>wordt</a:t>
            </a:r>
            <a:r>
              <a:rPr lang="nl-NL" sz="1200" b="0" i="0" u="none" strike="noStrike" kern="1200" dirty="0">
                <a:solidFill>
                  <a:schemeClr val="tx1"/>
                </a:solidFill>
                <a:effectLst/>
                <a:latin typeface="+mn-lt"/>
                <a:ea typeface="+mn-ea"/>
                <a:cs typeface="+mn-cs"/>
              </a:rPr>
              <a:t> gebruikt wanneer de eigen bijnierschors geen of te weinig </a:t>
            </a:r>
            <a:r>
              <a:rPr lang="nl-NL" sz="1200" b="1" i="0" u="none" strike="noStrike" kern="1200" dirty="0">
                <a:solidFill>
                  <a:schemeClr val="tx1"/>
                </a:solidFill>
                <a:effectLst/>
                <a:latin typeface="+mn-lt"/>
                <a:ea typeface="+mn-ea"/>
                <a:cs typeface="+mn-cs"/>
              </a:rPr>
              <a:t>cortisol</a:t>
            </a:r>
            <a:r>
              <a:rPr lang="nl-NL" sz="1200" b="0" i="0" u="none" strike="noStrike" kern="1200" dirty="0">
                <a:solidFill>
                  <a:schemeClr val="tx1"/>
                </a:solidFill>
                <a:effectLst/>
                <a:latin typeface="+mn-lt"/>
                <a:ea typeface="+mn-ea"/>
                <a:cs typeface="+mn-cs"/>
              </a:rPr>
              <a:t> aanmaakt. </a:t>
            </a:r>
            <a:r>
              <a:rPr lang="nl-NL" sz="1200" b="1" i="0" u="none" strike="noStrike" kern="1200" dirty="0">
                <a:solidFill>
                  <a:schemeClr val="tx1"/>
                </a:solidFill>
                <a:effectLst/>
                <a:latin typeface="+mn-lt"/>
                <a:ea typeface="+mn-ea"/>
                <a:cs typeface="+mn-cs"/>
              </a:rPr>
              <a:t>Cortisol</a:t>
            </a:r>
            <a:r>
              <a:rPr lang="nl-NL" sz="1200" b="0" i="0" u="none" strike="noStrike" kern="1200" dirty="0">
                <a:solidFill>
                  <a:schemeClr val="tx1"/>
                </a:solidFill>
                <a:effectLst/>
                <a:latin typeface="+mn-lt"/>
                <a:ea typeface="+mn-ea"/>
                <a:cs typeface="+mn-cs"/>
              </a:rPr>
              <a:t> speelt een rol bij de afweer (immuunsysteem), inspanning en stress.</a:t>
            </a:r>
            <a:endParaRPr lang="nl-NL" b="1" dirty="0"/>
          </a:p>
          <a:p>
            <a:pPr marL="171450" indent="-171450"/>
            <a:endParaRPr lang="nl-NL" dirty="0">
              <a:solidFill>
                <a:schemeClr val="bg2">
                  <a:lumMod val="50000"/>
                </a:schemeClr>
              </a:solidFill>
            </a:endParaRPr>
          </a:p>
          <a:p>
            <a:pPr marL="0" indent="0">
              <a:buNone/>
            </a:pPr>
            <a:endParaRPr lang="nl-NL" dirty="0">
              <a:solidFill>
                <a:schemeClr val="bg2">
                  <a:lumMod val="50000"/>
                </a:schemeClr>
              </a:solidFill>
            </a:endParaRPr>
          </a:p>
          <a:p>
            <a:pPr marL="171450" indent="-171450"/>
            <a:r>
              <a:rPr lang="nl-NL" dirty="0">
                <a:solidFill>
                  <a:schemeClr val="bg2">
                    <a:lumMod val="50000"/>
                  </a:schemeClr>
                </a:solidFill>
              </a:rPr>
              <a:t>Behalve de belangrijke rol die </a:t>
            </a:r>
            <a:r>
              <a:rPr lang="nl-NL" dirty="0" err="1">
                <a:solidFill>
                  <a:schemeClr val="bg2">
                    <a:lumMod val="50000"/>
                  </a:schemeClr>
                </a:solidFill>
              </a:rPr>
              <a:t>cortison</a:t>
            </a:r>
            <a:r>
              <a:rPr lang="nl-NL" dirty="0">
                <a:solidFill>
                  <a:schemeClr val="bg2">
                    <a:lumMod val="50000"/>
                  </a:schemeClr>
                </a:solidFill>
              </a:rPr>
              <a:t> speelt in de stofwisseling, is het ook essentieel voor het functioneren van </a:t>
            </a:r>
          </a:p>
          <a:p>
            <a:pPr>
              <a:buFontTx/>
              <a:buChar char="-"/>
            </a:pPr>
            <a:r>
              <a:rPr lang="nl-NL" dirty="0">
                <a:solidFill>
                  <a:schemeClr val="bg2">
                    <a:lumMod val="50000"/>
                  </a:schemeClr>
                </a:solidFill>
              </a:rPr>
              <a:t>het immuunsysteem</a:t>
            </a:r>
          </a:p>
          <a:p>
            <a:pPr>
              <a:buFontTx/>
              <a:buChar char="-"/>
            </a:pPr>
            <a:r>
              <a:rPr lang="nl-NL" dirty="0">
                <a:solidFill>
                  <a:schemeClr val="bg2">
                    <a:lumMod val="50000"/>
                  </a:schemeClr>
                </a:solidFill>
              </a:rPr>
              <a:t>het verdedigingsmechanisme van het lichaam tegen ziekte en verwonding</a:t>
            </a:r>
          </a:p>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13</a:t>
            </a:fld>
            <a:endParaRPr lang="nl-NL"/>
          </a:p>
        </p:txBody>
      </p:sp>
    </p:spTree>
    <p:extLst>
      <p:ext uri="{BB962C8B-B14F-4D97-AF65-F5344CB8AC3E}">
        <p14:creationId xmlns:p14="http://schemas.microsoft.com/office/powerpoint/2010/main" val="332320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14</a:t>
            </a:fld>
            <a:endParaRPr lang="nl-NL"/>
          </a:p>
        </p:txBody>
      </p:sp>
    </p:spTree>
    <p:extLst>
      <p:ext uri="{BB962C8B-B14F-4D97-AF65-F5344CB8AC3E}">
        <p14:creationId xmlns:p14="http://schemas.microsoft.com/office/powerpoint/2010/main" val="2982808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4B145-54D8-CC49-8398-9CFA732B1D2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1729A3E-20D0-6046-AA1E-8E41EFC99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47D9E5D-4E46-5D49-AEEB-C371529E034E}"/>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5" name="Tijdelijke aanduiding voor voettekst 4">
            <a:extLst>
              <a:ext uri="{FF2B5EF4-FFF2-40B4-BE49-F238E27FC236}">
                <a16:creationId xmlns:a16="http://schemas.microsoft.com/office/drawing/2014/main" id="{78B23103-527F-B140-B223-2F9693DCCF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A3D844-50B3-F842-8027-D396D233D545}"/>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116840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A1C0E-BDCC-D840-86AD-1A777DAAF8B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50B6140-AAA8-4E41-ABC3-8FC5533C392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90178E-B5C2-0E4D-8F2E-D5930E56F6FE}"/>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5" name="Tijdelijke aanduiding voor voettekst 4">
            <a:extLst>
              <a:ext uri="{FF2B5EF4-FFF2-40B4-BE49-F238E27FC236}">
                <a16:creationId xmlns:a16="http://schemas.microsoft.com/office/drawing/2014/main" id="{98F9FABF-916E-124E-804B-484FE7AD8B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9DCD8B-6A6C-5446-A8AA-4F2EAAB08EF8}"/>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19125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85776F2-642D-5D4E-AC9E-5BDA6695E63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52205D3-091A-E344-B8C9-7600D1415D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21CCEA-BB4E-2744-AD99-AC3F9CD011BF}"/>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5" name="Tijdelijke aanduiding voor voettekst 4">
            <a:extLst>
              <a:ext uri="{FF2B5EF4-FFF2-40B4-BE49-F238E27FC236}">
                <a16:creationId xmlns:a16="http://schemas.microsoft.com/office/drawing/2014/main" id="{807FC0AA-A1B8-B745-A9AC-F02C99703C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7E4D71-6AE6-954F-8652-4EF75AFA65E8}"/>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797337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a:t>Klik om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3/2/20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540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89BFC-36C3-C84F-A224-BB0156138D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35BF69C-1409-A24E-B778-DA023E33C9C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1E7D0BB-9946-4F4C-83D2-BF42375683A0}"/>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5" name="Tijdelijke aanduiding voor voettekst 4">
            <a:extLst>
              <a:ext uri="{FF2B5EF4-FFF2-40B4-BE49-F238E27FC236}">
                <a16:creationId xmlns:a16="http://schemas.microsoft.com/office/drawing/2014/main" id="{84DA3D5C-D1FD-CE47-85E7-AFDD68807C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5647BB-F04B-C04B-A863-BA72F1A50580}"/>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370336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26C63-F90A-FA47-936D-C05CAB5311E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E5CD6EF-DCD8-6B43-BD52-35A873EDFB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8F4C786-4279-9646-BEA1-2FAD6D46FD1A}"/>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5" name="Tijdelijke aanduiding voor voettekst 4">
            <a:extLst>
              <a:ext uri="{FF2B5EF4-FFF2-40B4-BE49-F238E27FC236}">
                <a16:creationId xmlns:a16="http://schemas.microsoft.com/office/drawing/2014/main" id="{64F41B91-C77E-414D-B360-77ACF61A0B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A42A9D-3855-BB41-BEE8-E719E590D1F6}"/>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28592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8BE9F-9966-C844-A11C-3B3D3F2E338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9D3606F-FC6A-4D42-A30A-F5D78A0907E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756531-90C7-184D-B975-D243F7BCF66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4C8E4DA-DBA5-2948-99DB-EA66C1F7EBC7}"/>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6" name="Tijdelijke aanduiding voor voettekst 5">
            <a:extLst>
              <a:ext uri="{FF2B5EF4-FFF2-40B4-BE49-F238E27FC236}">
                <a16:creationId xmlns:a16="http://schemas.microsoft.com/office/drawing/2014/main" id="{A380B400-41D4-F34E-BFEE-9C3D35051F2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60DF01B-B924-0C4B-87F0-59602F9EE32A}"/>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19490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F4A71-97F5-294B-B673-5FE28ACF5A5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4E4F81A-D15C-3B40-8AD8-3B59DC8F5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9F3384F-A71B-CC4D-BEF4-A88C61CE5DA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FA8AF5-6107-F540-8B6B-D15DC8863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3A8F990-EAD0-0642-8AB7-1093F5AB094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230BDDE-12F8-3142-B7A7-04C7E9D312F5}"/>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8" name="Tijdelijke aanduiding voor voettekst 7">
            <a:extLst>
              <a:ext uri="{FF2B5EF4-FFF2-40B4-BE49-F238E27FC236}">
                <a16:creationId xmlns:a16="http://schemas.microsoft.com/office/drawing/2014/main" id="{328B50AB-8354-FE49-9F91-9AE5261A493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9773A78-3011-6346-92E1-43D348291B38}"/>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323260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2DBDA-C281-3B4E-8AF2-1E2F8426A44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810289E-552A-F148-921F-05915B1CF9AD}"/>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4" name="Tijdelijke aanduiding voor voettekst 3">
            <a:extLst>
              <a:ext uri="{FF2B5EF4-FFF2-40B4-BE49-F238E27FC236}">
                <a16:creationId xmlns:a16="http://schemas.microsoft.com/office/drawing/2014/main" id="{FB81DC5E-5155-CF44-9251-3A09D1ADC7F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FDB163D-6BE8-B945-A20E-1284B16567C3}"/>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325809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F21A2A0-0E35-D646-ADE1-080410B3EC58}"/>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3" name="Tijdelijke aanduiding voor voettekst 2">
            <a:extLst>
              <a:ext uri="{FF2B5EF4-FFF2-40B4-BE49-F238E27FC236}">
                <a16:creationId xmlns:a16="http://schemas.microsoft.com/office/drawing/2014/main" id="{944EC49A-3C7E-284E-BABC-D310455101F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4F5E36B-9FF1-F84C-B401-E4EB73A40F13}"/>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14178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A251C8-FBAE-244A-A76C-AD7876C64E7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2E5A6-63DA-794A-AD42-C52986C06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AA10C58-F475-D343-BF79-A8F0BECDB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C48157-B5A9-8442-8A36-A51A9D97CF28}"/>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6" name="Tijdelijke aanduiding voor voettekst 5">
            <a:extLst>
              <a:ext uri="{FF2B5EF4-FFF2-40B4-BE49-F238E27FC236}">
                <a16:creationId xmlns:a16="http://schemas.microsoft.com/office/drawing/2014/main" id="{065EAD6A-44F8-494A-B1D8-6B6FA2A875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B5652FD-F5FA-1B45-92DB-833A76102A83}"/>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42463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E620C-7622-A34E-B365-C7BDCF7C1D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12DDE3-C380-3F46-A165-AB84C5AEA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615B1D5-6CEE-E447-B6C0-6E043E44C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F1CE95-AA27-EA45-88BC-7680EC0CB0EF}"/>
              </a:ext>
            </a:extLst>
          </p:cNvPr>
          <p:cNvSpPr>
            <a:spLocks noGrp="1"/>
          </p:cNvSpPr>
          <p:nvPr>
            <p:ph type="dt" sz="half" idx="10"/>
          </p:nvPr>
        </p:nvSpPr>
        <p:spPr/>
        <p:txBody>
          <a:bodyPr/>
          <a:lstStyle/>
          <a:p>
            <a:fld id="{F6829099-8051-8C48-BAAF-7C80230C3BE4}" type="datetimeFigureOut">
              <a:rPr lang="nl-NL" smtClean="0"/>
              <a:t>02-03-20</a:t>
            </a:fld>
            <a:endParaRPr lang="nl-NL"/>
          </a:p>
        </p:txBody>
      </p:sp>
      <p:sp>
        <p:nvSpPr>
          <p:cNvPr id="6" name="Tijdelijke aanduiding voor voettekst 5">
            <a:extLst>
              <a:ext uri="{FF2B5EF4-FFF2-40B4-BE49-F238E27FC236}">
                <a16:creationId xmlns:a16="http://schemas.microsoft.com/office/drawing/2014/main" id="{A6E93852-1436-7743-99D0-551E515C9A3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242E8C-BA8B-6245-B973-2BB024DD363F}"/>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152716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9B437CF-8AC7-8445-8870-EB272B301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F83AB8-2D0B-2540-9E79-965FC991B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F3A79-1816-A045-9A54-470A9AB3F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29099-8051-8C48-BAAF-7C80230C3BE4}" type="datetimeFigureOut">
              <a:rPr lang="nl-NL" smtClean="0"/>
              <a:t>02-03-20</a:t>
            </a:fld>
            <a:endParaRPr lang="nl-NL"/>
          </a:p>
        </p:txBody>
      </p:sp>
      <p:sp>
        <p:nvSpPr>
          <p:cNvPr id="5" name="Tijdelijke aanduiding voor voettekst 4">
            <a:extLst>
              <a:ext uri="{FF2B5EF4-FFF2-40B4-BE49-F238E27FC236}">
                <a16:creationId xmlns:a16="http://schemas.microsoft.com/office/drawing/2014/main" id="{38370758-45F9-E94A-B84C-50CAC9E3A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9822DF9-AD7C-E64C-B4E5-4F10C81426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50EC4-0C92-944E-AEB1-919E6A5E8287}" type="slidenum">
              <a:rPr lang="nl-NL" smtClean="0"/>
              <a:t>‹nr.›</a:t>
            </a:fld>
            <a:endParaRPr lang="nl-NL"/>
          </a:p>
        </p:txBody>
      </p:sp>
    </p:spTree>
    <p:extLst>
      <p:ext uri="{BB962C8B-B14F-4D97-AF65-F5344CB8AC3E}">
        <p14:creationId xmlns:p14="http://schemas.microsoft.com/office/powerpoint/2010/main" val="131954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youtu.be/eYpV_m8KcVY"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5jCofEhfwaY"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youtu.be/1WjRS-TIie4" TargetMode="Externa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Ds08owC_9j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4BJJ_zalvh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7F26459-9E41-054D-B0E0-8628B6637903}"/>
              </a:ext>
            </a:extLst>
          </p:cNvPr>
          <p:cNvSpPr>
            <a:spLocks noGrp="1"/>
          </p:cNvSpPr>
          <p:nvPr>
            <p:ph type="ctrTitle"/>
          </p:nvPr>
        </p:nvSpPr>
        <p:spPr>
          <a:xfrm>
            <a:off x="674237" y="1243709"/>
            <a:ext cx="3657600" cy="2887579"/>
          </a:xfrm>
        </p:spPr>
        <p:txBody>
          <a:bodyPr>
            <a:normAutofit/>
          </a:bodyPr>
          <a:lstStyle/>
          <a:p>
            <a:r>
              <a:rPr lang="nl-NL" sz="3200" dirty="0">
                <a:solidFill>
                  <a:schemeClr val="bg1"/>
                </a:solidFill>
              </a:rPr>
              <a:t>Stress en stressfysiologie en stress preventie</a:t>
            </a:r>
            <a:br>
              <a:rPr lang="nl-NL" sz="3700" dirty="0">
                <a:solidFill>
                  <a:srgbClr val="FFFFFF"/>
                </a:solidFill>
              </a:rPr>
            </a:br>
            <a:endParaRPr lang="nl-NL" sz="3700" dirty="0">
              <a:solidFill>
                <a:srgbClr val="FFFFFF"/>
              </a:solidFill>
            </a:endParaRPr>
          </a:p>
        </p:txBody>
      </p:sp>
      <p:sp>
        <p:nvSpPr>
          <p:cNvPr id="3" name="Ondertitel 2">
            <a:extLst>
              <a:ext uri="{FF2B5EF4-FFF2-40B4-BE49-F238E27FC236}">
                <a16:creationId xmlns:a16="http://schemas.microsoft.com/office/drawing/2014/main" id="{935D2B6F-053B-664B-A46A-8AC39FEC09A6}"/>
              </a:ext>
            </a:extLst>
          </p:cNvPr>
          <p:cNvSpPr>
            <a:spLocks noGrp="1"/>
          </p:cNvSpPr>
          <p:nvPr>
            <p:ph type="subTitle" idx="1"/>
          </p:nvPr>
        </p:nvSpPr>
        <p:spPr>
          <a:xfrm>
            <a:off x="674237" y="4170501"/>
            <a:ext cx="3657600" cy="1525597"/>
          </a:xfrm>
        </p:spPr>
        <p:txBody>
          <a:bodyPr>
            <a:normAutofit/>
          </a:bodyPr>
          <a:lstStyle/>
          <a:p>
            <a:r>
              <a:rPr lang="nl-NL" sz="2000">
                <a:solidFill>
                  <a:srgbClr val="FFFFFF"/>
                </a:solidFill>
              </a:rPr>
              <a:t>Week 3, periode 1, leerjaar 3</a:t>
            </a:r>
          </a:p>
        </p:txBody>
      </p:sp>
      <p:cxnSp>
        <p:nvCxnSpPr>
          <p:cNvPr id="25" name="Straight Connector 2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Afbeelding 8" descr="Afbeelding met tekst, buiten, teken, lucht&#10;&#10;Automatisch gegenereerde beschrijving">
            <a:extLst>
              <a:ext uri="{FF2B5EF4-FFF2-40B4-BE49-F238E27FC236}">
                <a16:creationId xmlns:a16="http://schemas.microsoft.com/office/drawing/2014/main" id="{35C0E48B-48D5-824A-99B4-86F91E6AF1DC}"/>
              </a:ext>
            </a:extLst>
          </p:cNvPr>
          <p:cNvPicPr>
            <a:picLocks noChangeAspect="1"/>
          </p:cNvPicPr>
          <p:nvPr/>
        </p:nvPicPr>
        <p:blipFill>
          <a:blip r:embed="rId2"/>
          <a:stretch>
            <a:fillRect/>
          </a:stretch>
        </p:blipFill>
        <p:spPr>
          <a:xfrm>
            <a:off x="5153822" y="1507867"/>
            <a:ext cx="6553545" cy="3850207"/>
          </a:xfrm>
          <a:prstGeom prst="rect">
            <a:avLst/>
          </a:prstGeom>
        </p:spPr>
      </p:pic>
    </p:spTree>
    <p:extLst>
      <p:ext uri="{BB962C8B-B14F-4D97-AF65-F5344CB8AC3E}">
        <p14:creationId xmlns:p14="http://schemas.microsoft.com/office/powerpoint/2010/main" val="2324957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Fysiologische werking van stress</a:t>
            </a:r>
          </a:p>
        </p:txBody>
      </p:sp>
      <p:sp>
        <p:nvSpPr>
          <p:cNvPr id="4" name="AutoShape 2" descr="Afbeeldingsresultaat voor hypothalamus"/>
          <p:cNvSpPr>
            <a:spLocks noChangeAspect="1" noChangeArrowheads="1"/>
          </p:cNvSpPr>
          <p:nvPr/>
        </p:nvSpPr>
        <p:spPr bwMode="auto">
          <a:xfrm flipH="1" flipV="1">
            <a:off x="460375" y="160338"/>
            <a:ext cx="1905138" cy="19051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0" name="Picture 6" descr="Afbeeldingsresultaat voor hypofy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20" y="1468379"/>
            <a:ext cx="5268998" cy="4697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53918" y="2065482"/>
            <a:ext cx="5555053" cy="3447098"/>
          </a:xfrm>
          <a:prstGeom prst="rect">
            <a:avLst/>
          </a:prstGeom>
          <a:noFill/>
        </p:spPr>
        <p:txBody>
          <a:bodyPr wrap="square" rtlCol="0">
            <a:spAutoFit/>
          </a:bodyPr>
          <a:lstStyle/>
          <a:p>
            <a:r>
              <a:rPr lang="nl-NL" sz="2000" dirty="0"/>
              <a:t>1. Hypothalamus = een onderdeel van de hersenen. Hij controleert het  zenuwstelsel en speelt een belangrijke rol bij de organisatie van gedragingen die zorgen voor de overleving van de mens zoals: eten, vechten, vluchten, en paren.</a:t>
            </a:r>
          </a:p>
          <a:p>
            <a:pPr marL="342900" indent="-342900">
              <a:buAutoNum type="arabicPeriod"/>
            </a:pPr>
            <a:endParaRPr lang="nl-NL" sz="2000" dirty="0"/>
          </a:p>
          <a:p>
            <a:r>
              <a:rPr lang="nl-NL" sz="2000" dirty="0"/>
              <a:t>2. Hypofyse = een belangrijke klier, dat een groot aantal andere </a:t>
            </a:r>
            <a:r>
              <a:rPr lang="nl-NL" sz="2000" dirty="0" err="1"/>
              <a:t>hormoon-producerende</a:t>
            </a:r>
            <a:r>
              <a:rPr lang="nl-NL" sz="2000" dirty="0"/>
              <a:t> klieren controleert, zoals de schildklier en de bijnieren</a:t>
            </a:r>
            <a:endParaRPr lang="nl-NL" sz="2000" i="1" dirty="0"/>
          </a:p>
          <a:p>
            <a:r>
              <a:rPr lang="nl-NL" sz="2000" i="1" dirty="0"/>
              <a:t>De Hypofyse word gestuurd door de Hypothalamus</a:t>
            </a:r>
          </a:p>
          <a:p>
            <a:pPr marL="342900" indent="-342900">
              <a:buAutoNum type="arabicPeriod"/>
            </a:pPr>
            <a:endParaRPr lang="nl-NL" dirty="0"/>
          </a:p>
        </p:txBody>
      </p:sp>
      <p:pic>
        <p:nvPicPr>
          <p:cNvPr id="7" name="Afbeelding 6"/>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424344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33860" y="2802904"/>
            <a:ext cx="4317481" cy="2271120"/>
          </a:xfrm>
        </p:spPr>
        <p:txBody>
          <a:bodyPr>
            <a:normAutofit fontScale="47500" lnSpcReduction="20000"/>
          </a:bodyPr>
          <a:lstStyle/>
          <a:p>
            <a:pPr marL="0" indent="0">
              <a:buNone/>
            </a:pPr>
            <a:r>
              <a:rPr lang="nl-NL" sz="6000" dirty="0">
                <a:solidFill>
                  <a:schemeClr val="tx1"/>
                </a:solidFill>
              </a:rPr>
              <a:t>3. Bijnieren -&gt; </a:t>
            </a:r>
            <a:r>
              <a:rPr lang="nl-NL" sz="6000" dirty="0"/>
              <a:t>produceren diverse hormonen die nodig zijn om essentiële</a:t>
            </a:r>
            <a:r>
              <a:rPr lang="nl-NL" sz="6000" b="1" dirty="0"/>
              <a:t> functies</a:t>
            </a:r>
            <a:r>
              <a:rPr lang="nl-NL" sz="6000" dirty="0"/>
              <a:t> van het lichaam in stand te houden.</a:t>
            </a:r>
          </a:p>
          <a:p>
            <a:endParaRPr lang="nl-NL" dirty="0"/>
          </a:p>
          <a:p>
            <a:pPr marL="0" indent="0">
              <a:buNone/>
            </a:pPr>
            <a:endParaRPr lang="nl-NL" dirty="0">
              <a:solidFill>
                <a:schemeClr val="tx1"/>
              </a:solidFill>
            </a:endParaRPr>
          </a:p>
        </p:txBody>
      </p:sp>
      <p:pic>
        <p:nvPicPr>
          <p:cNvPr id="2050" name="Picture 2" descr="Afbeeldingsresultaat voor bijnie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23" y="940559"/>
            <a:ext cx="6209938" cy="464523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176523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A99D74-9334-D54C-B669-105DA79A4890}"/>
              </a:ext>
            </a:extLst>
          </p:cNvPr>
          <p:cNvSpPr>
            <a:spLocks noGrp="1"/>
          </p:cNvSpPr>
          <p:nvPr>
            <p:ph type="title"/>
          </p:nvPr>
        </p:nvSpPr>
        <p:spPr/>
        <p:txBody>
          <a:bodyPr/>
          <a:lstStyle/>
          <a:p>
            <a:r>
              <a:rPr lang="nl-NL" dirty="0"/>
              <a:t>Voorbeelden van hormonen die de bijnier produceert:</a:t>
            </a:r>
          </a:p>
        </p:txBody>
      </p:sp>
      <p:pic>
        <p:nvPicPr>
          <p:cNvPr id="5" name="Tijdelijke aanduiding voor inhoud 4">
            <a:extLst>
              <a:ext uri="{FF2B5EF4-FFF2-40B4-BE49-F238E27FC236}">
                <a16:creationId xmlns:a16="http://schemas.microsoft.com/office/drawing/2014/main" id="{A433FBDE-E739-BB45-8448-30241BF62F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49687" y="1027906"/>
            <a:ext cx="5911490" cy="5231004"/>
          </a:xfrm>
        </p:spPr>
      </p:pic>
    </p:spTree>
    <p:extLst>
      <p:ext uri="{BB962C8B-B14F-4D97-AF65-F5344CB8AC3E}">
        <p14:creationId xmlns:p14="http://schemas.microsoft.com/office/powerpoint/2010/main" val="365513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2">
            <a:extLst>
              <a:ext uri="{FF2B5EF4-FFF2-40B4-BE49-F238E27FC236}">
                <a16:creationId xmlns:a16="http://schemas.microsoft.com/office/drawing/2014/main" id="{AEAE4A33-E382-AB46-9B56-7ADB7EE8C145}"/>
              </a:ext>
            </a:extLst>
          </p:cNvPr>
          <p:cNvSpPr>
            <a:spLocks noGrp="1"/>
          </p:cNvSpPr>
          <p:nvPr>
            <p:ph idx="1"/>
          </p:nvPr>
        </p:nvSpPr>
        <p:spPr>
          <a:xfrm>
            <a:off x="6090574" y="801866"/>
            <a:ext cx="5306084" cy="5230634"/>
          </a:xfrm>
        </p:spPr>
        <p:txBody>
          <a:bodyPr anchor="ctr">
            <a:normAutofit/>
          </a:bodyPr>
          <a:lstStyle/>
          <a:p>
            <a:endParaRPr lang="nl-NL" sz="1900" b="1" dirty="0">
              <a:solidFill>
                <a:srgbClr val="000000"/>
              </a:solidFill>
            </a:endParaRPr>
          </a:p>
          <a:p>
            <a:r>
              <a:rPr lang="nl-NL" sz="2000" b="1" dirty="0" err="1">
                <a:solidFill>
                  <a:srgbClr val="000000"/>
                </a:solidFill>
              </a:rPr>
              <a:t>Cortison</a:t>
            </a:r>
            <a:r>
              <a:rPr lang="nl-NL" sz="2000" dirty="0">
                <a:solidFill>
                  <a:srgbClr val="000000"/>
                </a:solidFill>
              </a:rPr>
              <a:t> = hormoon -&gt; verantwoordelijk voor het verhogen van het bloedsuikergehalte. </a:t>
            </a:r>
          </a:p>
          <a:p>
            <a:r>
              <a:rPr lang="nl-NL" sz="2000" dirty="0">
                <a:solidFill>
                  <a:srgbClr val="000000"/>
                </a:solidFill>
              </a:rPr>
              <a:t>Behalve de belangrijke rol die </a:t>
            </a:r>
            <a:r>
              <a:rPr lang="nl-NL" sz="2000" dirty="0" err="1">
                <a:solidFill>
                  <a:srgbClr val="000000"/>
                </a:solidFill>
              </a:rPr>
              <a:t>cortison</a:t>
            </a:r>
            <a:r>
              <a:rPr lang="nl-NL" sz="2000" dirty="0">
                <a:solidFill>
                  <a:srgbClr val="000000"/>
                </a:solidFill>
              </a:rPr>
              <a:t> speelt in de stofwisseling, is het ook essentieel voor het functioneren van het immuunsysteem ofwel het verdedigingsmechanisme van het lichaam tegen ziekte en verwonding.</a:t>
            </a:r>
          </a:p>
          <a:p>
            <a:r>
              <a:rPr lang="nl-NL" sz="2000" dirty="0">
                <a:solidFill>
                  <a:srgbClr val="000000"/>
                </a:solidFill>
              </a:rPr>
              <a:t>Glucose (koolhydraat) is de belangrijkste energiebron van het lichaam en wanneer er extra energie nodig is, zo als bij stress, zorgt </a:t>
            </a:r>
            <a:r>
              <a:rPr lang="nl-NL" sz="2000" b="1" dirty="0" err="1">
                <a:solidFill>
                  <a:srgbClr val="000000"/>
                </a:solidFill>
              </a:rPr>
              <a:t>cortison</a:t>
            </a:r>
            <a:r>
              <a:rPr lang="nl-NL" sz="2000" b="1" dirty="0">
                <a:solidFill>
                  <a:srgbClr val="000000"/>
                </a:solidFill>
              </a:rPr>
              <a:t> </a:t>
            </a:r>
            <a:r>
              <a:rPr lang="nl-NL" sz="2000" dirty="0">
                <a:solidFill>
                  <a:srgbClr val="000000"/>
                </a:solidFill>
              </a:rPr>
              <a:t>voor de omzetting van eiwit in glucose. </a:t>
            </a:r>
          </a:p>
        </p:txBody>
      </p:sp>
    </p:spTree>
    <p:extLst>
      <p:ext uri="{BB962C8B-B14F-4D97-AF65-F5344CB8AC3E}">
        <p14:creationId xmlns:p14="http://schemas.microsoft.com/office/powerpoint/2010/main" val="172882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nl-NL" sz="1600"/>
              <a:t>4. Hippocampus</a:t>
            </a:r>
          </a:p>
          <a:p>
            <a:pPr marL="0" indent="0">
              <a:buNone/>
            </a:pPr>
            <a:endParaRPr lang="nl-NL" sz="1600"/>
          </a:p>
          <a:p>
            <a:pPr marL="0" indent="0">
              <a:buNone/>
            </a:pPr>
            <a:r>
              <a:rPr lang="nl-NL" sz="1600"/>
              <a:t>De hippocampus is een deel van de hersenen. </a:t>
            </a:r>
          </a:p>
          <a:p>
            <a:pPr marL="0" indent="0">
              <a:buNone/>
            </a:pPr>
            <a:r>
              <a:rPr lang="nl-NL" sz="1600"/>
              <a:t>Deze ze zijn betrokken bij het gedragspatroon van een persoon</a:t>
            </a:r>
          </a:p>
          <a:p>
            <a:pPr marL="0" indent="0">
              <a:buNone/>
            </a:pPr>
            <a:endParaRPr lang="nl-NL" sz="1600"/>
          </a:p>
          <a:p>
            <a:pPr marL="0" indent="0">
              <a:buNone/>
            </a:pPr>
            <a:r>
              <a:rPr lang="nl-NL" sz="1600"/>
              <a:t>De hippocampus een hersengebied dat belangrijk is voor leren, </a:t>
            </a:r>
            <a:r>
              <a:rPr lang="nl-NL" sz="1600" b="1"/>
              <a:t>onthouden </a:t>
            </a:r>
            <a:r>
              <a:rPr lang="nl-NL" sz="1600"/>
              <a:t>en navigeren</a:t>
            </a:r>
          </a:p>
          <a:p>
            <a:pPr marL="0" indent="0">
              <a:buNone/>
            </a:pPr>
            <a:endParaRPr lang="nl-NL" sz="1600" b="1"/>
          </a:p>
          <a:p>
            <a:pPr marL="0" indent="0">
              <a:buNone/>
            </a:pPr>
            <a:r>
              <a:rPr lang="nl-NL" sz="1600" b="1"/>
              <a:t>Chronische stress beschadigt </a:t>
            </a:r>
            <a:r>
              <a:rPr lang="nl-NL" sz="1600"/>
              <a:t>de </a:t>
            </a:r>
            <a:r>
              <a:rPr lang="nl-NL" sz="1600" u="sng"/>
              <a:t>hippocampus</a:t>
            </a:r>
            <a:r>
              <a:rPr lang="nl-NL" sz="1600"/>
              <a:t> , waardoor het </a:t>
            </a:r>
            <a:r>
              <a:rPr lang="nl-NL" sz="1600" b="1"/>
              <a:t>cortisolniveau hoog blijft</a:t>
            </a:r>
            <a:r>
              <a:rPr lang="nl-NL" sz="1600"/>
              <a:t>, waardoor de hippocampus nog meer beschadigt </a:t>
            </a:r>
            <a:r>
              <a:rPr lang="nl-NL" sz="1600" i="1"/>
              <a:t>een vicieuze cirkel.</a:t>
            </a:r>
          </a:p>
          <a:p>
            <a:pPr marL="0" indent="0">
              <a:buNone/>
            </a:pPr>
            <a:endParaRPr lang="nl-NL" sz="1600" b="1"/>
          </a:p>
          <a:p>
            <a:pPr marL="0" indent="0">
              <a:buNone/>
            </a:pPr>
            <a:endParaRPr lang="nl-NL" sz="16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fbeeldingsresultaat voor hippocampus"/>
          <p:cNvPicPr>
            <a:picLocks noChangeAspect="1" noChangeArrowheads="1"/>
          </p:cNvPicPr>
          <p:nvPr/>
        </p:nvPicPr>
        <p:blipFill rotWithShape="1">
          <a:blip r:embed="rId3">
            <a:extLst>
              <a:ext uri="{28A0092B-C50C-407E-A947-70E740481C1C}">
                <a14:useLocalDpi xmlns:a14="http://schemas.microsoft.com/office/drawing/2010/main" val="0"/>
              </a:ext>
            </a:extLst>
          </a:blip>
          <a:srcRect l="26520" r="15454"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186605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nl-NL" sz="2400"/>
              <a:t>Constante stress zorgt voor een continue prikkeling van de hippocampus</a:t>
            </a:r>
          </a:p>
          <a:p>
            <a:r>
              <a:rPr lang="nl-NL" sz="2400"/>
              <a:t>Dit zorgt weer voor een verminderde werking ervan</a:t>
            </a:r>
          </a:p>
          <a:p>
            <a:r>
              <a:rPr lang="nl-NL" sz="2400"/>
              <a:t>De hippocampus regelt naast de remming van stress ook je geheugen</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1377425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nl-NL" sz="2400" dirty="0"/>
              <a:t>Door constante stress worden negatieve verschijnselen erger/heftiger</a:t>
            </a:r>
          </a:p>
          <a:p>
            <a:endParaRPr lang="nl-NL" sz="2400" dirty="0"/>
          </a:p>
          <a:p>
            <a:r>
              <a:rPr lang="nl-NL" sz="2400" dirty="0"/>
              <a:t>Door constante stress kan je geheugen achteruit gaan</a:t>
            </a:r>
          </a:p>
          <a:p>
            <a:endParaRPr lang="nl-NL" sz="2400" dirty="0"/>
          </a:p>
          <a:p>
            <a:r>
              <a:rPr lang="nl-NL" sz="2400" dirty="0"/>
              <a:t>Andere voorbeelden van het effect van stress op gezondheid kunnen jullie zelf opzoeken en verwerken in het </a:t>
            </a:r>
            <a:r>
              <a:rPr lang="nl-NL" sz="2400" i="1" dirty="0"/>
              <a:t>LA</a:t>
            </a:r>
          </a:p>
        </p:txBody>
      </p:sp>
      <p:pic>
        <p:nvPicPr>
          <p:cNvPr id="4" name="Afbeelding 3" descr="Afbeelding met tekening&#10;&#10;Automatisch gegenereerde beschrijving"/>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318029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r>
              <a:rPr lang="nl-NL">
                <a:solidFill>
                  <a:srgbClr val="FFFFFF"/>
                </a:solidFill>
              </a:rPr>
              <a:t>Wat je moet weten</a:t>
            </a:r>
          </a:p>
        </p:txBody>
      </p:sp>
      <p:sp>
        <p:nvSpPr>
          <p:cNvPr id="3" name="Content Placeholder 2"/>
          <p:cNvSpPr>
            <a:spLocks noGrp="1"/>
          </p:cNvSpPr>
          <p:nvPr>
            <p:ph idx="1"/>
          </p:nvPr>
        </p:nvSpPr>
        <p:spPr>
          <a:xfrm>
            <a:off x="4978708" y="885651"/>
            <a:ext cx="6525220" cy="4616849"/>
          </a:xfrm>
        </p:spPr>
        <p:txBody>
          <a:bodyPr anchor="ctr">
            <a:normAutofit/>
          </a:bodyPr>
          <a:lstStyle/>
          <a:p>
            <a:r>
              <a:rPr lang="nl-NL" sz="2400" dirty="0"/>
              <a:t>Stress = is een reactie van van het lichaam om te overleven in (levens) bedreigende situaties </a:t>
            </a:r>
          </a:p>
          <a:p>
            <a:r>
              <a:rPr lang="nl-NL" sz="2400" dirty="0"/>
              <a:t>Wat gebeurt er tijdens stress met:</a:t>
            </a:r>
          </a:p>
          <a:p>
            <a:pPr lvl="1"/>
            <a:r>
              <a:rPr lang="nl-NL" dirty="0"/>
              <a:t>Pupillen …</a:t>
            </a:r>
          </a:p>
          <a:p>
            <a:pPr lvl="1"/>
            <a:r>
              <a:rPr lang="nl-NL" dirty="0"/>
              <a:t>Zweetklieren …</a:t>
            </a:r>
          </a:p>
          <a:p>
            <a:pPr lvl="1"/>
            <a:r>
              <a:rPr lang="nl-NL" dirty="0"/>
              <a:t>Spijsvertering</a:t>
            </a:r>
          </a:p>
          <a:p>
            <a:r>
              <a:rPr lang="nl-NL" sz="2400" dirty="0"/>
              <a:t>Hypothalamus</a:t>
            </a:r>
          </a:p>
          <a:p>
            <a:r>
              <a:rPr lang="nl-NL" sz="2400" dirty="0"/>
              <a:t>Hypofyse</a:t>
            </a:r>
          </a:p>
          <a:p>
            <a:r>
              <a:rPr lang="nl-NL" sz="2400" dirty="0"/>
              <a:t>Cortisol</a:t>
            </a:r>
          </a:p>
          <a:p>
            <a:r>
              <a:rPr lang="nl-NL" sz="2400" dirty="0"/>
              <a:t>Hippocampus</a:t>
            </a:r>
          </a:p>
          <a:p>
            <a:pPr lvl="1"/>
            <a:endParaRPr lang="nl-NL" dirty="0"/>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375425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6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3CCC0D72-7CD5-BE4D-9DDF-7C3D890567A7}"/>
              </a:ext>
            </a:extLst>
          </p:cNvPr>
          <p:cNvPicPr>
            <a:picLocks noGrp="1" noChangeAspect="1"/>
          </p:cNvPicPr>
          <p:nvPr>
            <p:ph idx="4294967295"/>
          </p:nvPr>
        </p:nvPicPr>
        <p:blipFill>
          <a:blip r:embed="rId2"/>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149492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04F40-1EBA-4408-9B3D-3F2829C1DFA8}"/>
              </a:ext>
            </a:extLst>
          </p:cNvPr>
          <p:cNvSpPr>
            <a:spLocks noGrp="1"/>
          </p:cNvSpPr>
          <p:nvPr>
            <p:ph type="title"/>
          </p:nvPr>
        </p:nvSpPr>
        <p:spPr>
          <a:xfrm>
            <a:off x="1303868" y="982132"/>
            <a:ext cx="9592732" cy="1799168"/>
          </a:xfrm>
        </p:spPr>
        <p:txBody>
          <a:bodyPr/>
          <a:lstStyle/>
          <a:p>
            <a:r>
              <a:rPr lang="nl-NL" b="1" dirty="0">
                <a:solidFill>
                  <a:schemeClr val="accent2"/>
                </a:solidFill>
              </a:rPr>
              <a:t>HOE ZORG JE VOOR JE LIJF EN LEDEN?</a:t>
            </a:r>
          </a:p>
        </p:txBody>
      </p:sp>
      <p:sp>
        <p:nvSpPr>
          <p:cNvPr id="3" name="Tijdelijke aanduiding voor tekst 2">
            <a:extLst>
              <a:ext uri="{FF2B5EF4-FFF2-40B4-BE49-F238E27FC236}">
                <a16:creationId xmlns:a16="http://schemas.microsoft.com/office/drawing/2014/main" id="{C3BC8FB8-7BF0-48E5-9672-C1F0F441A6AC}"/>
              </a:ext>
            </a:extLst>
          </p:cNvPr>
          <p:cNvSpPr>
            <a:spLocks noGrp="1"/>
          </p:cNvSpPr>
          <p:nvPr>
            <p:ph type="body" idx="1"/>
          </p:nvPr>
        </p:nvSpPr>
        <p:spPr>
          <a:xfrm>
            <a:off x="1303868" y="4076699"/>
            <a:ext cx="9884832" cy="1799167"/>
          </a:xfrm>
        </p:spPr>
        <p:txBody>
          <a:bodyPr>
            <a:normAutofit lnSpcReduction="10000"/>
          </a:bodyPr>
          <a:lstStyle/>
          <a:p>
            <a:r>
              <a:rPr lang="nl-NL" sz="3000" b="1" dirty="0">
                <a:solidFill>
                  <a:srgbClr val="0070C0"/>
                </a:solidFill>
              </a:rPr>
              <a:t>OPDRACHT:</a:t>
            </a:r>
          </a:p>
          <a:p>
            <a:pPr marL="342900" indent="-342900">
              <a:buFontTx/>
              <a:buChar char="-"/>
            </a:pPr>
            <a:r>
              <a:rPr lang="nl-NL" b="1" dirty="0"/>
              <a:t>Ga  met elkaar in gesprek in tweetallen en bespreek in de rol van adviseur wat je de ander kunt adviseren op het gebied van stress reductie. </a:t>
            </a:r>
          </a:p>
          <a:p>
            <a:pPr marL="342900" indent="-342900">
              <a:buFontTx/>
              <a:buChar char="-"/>
            </a:pPr>
            <a:br>
              <a:rPr lang="nl-NL" b="1" dirty="0"/>
            </a:br>
            <a:r>
              <a:rPr lang="nl-NL" b="1" dirty="0">
                <a:sym typeface="Wingdings" panose="05000000000000000000" pitchFamily="2" charset="2"/>
              </a:rPr>
              <a:t> </a:t>
            </a:r>
            <a:r>
              <a:rPr lang="nl-NL" b="1" dirty="0"/>
              <a:t>Denk aan mentale, fysieke en sociale voeding.</a:t>
            </a:r>
          </a:p>
        </p:txBody>
      </p:sp>
    </p:spTree>
    <p:extLst>
      <p:ext uri="{BB962C8B-B14F-4D97-AF65-F5344CB8AC3E}">
        <p14:creationId xmlns:p14="http://schemas.microsoft.com/office/powerpoint/2010/main" val="2567154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a:solidFill>
                  <a:schemeClr val="tx1"/>
                </a:solidFill>
                <a:latin typeface="+mj-lt"/>
                <a:ea typeface="+mj-ea"/>
                <a:cs typeface="+mj-cs"/>
              </a:rPr>
              <a:t>Hoe hebben jullie de test van net ervaren?</a:t>
            </a:r>
          </a:p>
        </p:txBody>
      </p:sp>
      <p:sp>
        <p:nvSpPr>
          <p:cNvPr id="17"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1927182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12B45D7-3134-044A-9DA9-363BB484AC39}"/>
              </a:ext>
            </a:extLst>
          </p:cNvPr>
          <p:cNvSpPr>
            <a:spLocks noGrp="1"/>
          </p:cNvSpPr>
          <p:nvPr>
            <p:ph type="title"/>
          </p:nvPr>
        </p:nvSpPr>
        <p:spPr>
          <a:xfrm>
            <a:off x="640079" y="2053641"/>
            <a:ext cx="3669161" cy="2760098"/>
          </a:xfrm>
        </p:spPr>
        <p:txBody>
          <a:bodyPr>
            <a:normAutofit/>
          </a:bodyPr>
          <a:lstStyle/>
          <a:p>
            <a:r>
              <a:rPr lang="nl-NL" sz="3700" b="1">
                <a:solidFill>
                  <a:srgbClr val="FFFFFF"/>
                </a:solidFill>
              </a:rPr>
              <a:t>Eigenschappen die gevoeliger kunnen maken voor stress</a:t>
            </a:r>
            <a:br>
              <a:rPr lang="nl-NL" sz="3700" b="1">
                <a:solidFill>
                  <a:srgbClr val="FFFFFF"/>
                </a:solidFill>
              </a:rPr>
            </a:br>
            <a:endParaRPr lang="nl-NL" sz="3700">
              <a:solidFill>
                <a:srgbClr val="FFFFFF"/>
              </a:solidFill>
            </a:endParaRPr>
          </a:p>
        </p:txBody>
      </p:sp>
      <p:sp>
        <p:nvSpPr>
          <p:cNvPr id="3" name="Tijdelijke aanduiding voor inhoud 2">
            <a:extLst>
              <a:ext uri="{FF2B5EF4-FFF2-40B4-BE49-F238E27FC236}">
                <a16:creationId xmlns:a16="http://schemas.microsoft.com/office/drawing/2014/main" id="{069483D8-4370-B94A-8AC6-7EC9F0B6FF3C}"/>
              </a:ext>
            </a:extLst>
          </p:cNvPr>
          <p:cNvSpPr>
            <a:spLocks noGrp="1"/>
          </p:cNvSpPr>
          <p:nvPr>
            <p:ph idx="1"/>
          </p:nvPr>
        </p:nvSpPr>
        <p:spPr>
          <a:xfrm>
            <a:off x="6090574" y="801866"/>
            <a:ext cx="5306084" cy="5230634"/>
          </a:xfrm>
        </p:spPr>
        <p:txBody>
          <a:bodyPr anchor="ctr">
            <a:normAutofit/>
          </a:bodyPr>
          <a:lstStyle/>
          <a:p>
            <a:pPr marL="0" indent="0">
              <a:buNone/>
            </a:pPr>
            <a:r>
              <a:rPr lang="nl-NL" sz="1500">
                <a:solidFill>
                  <a:srgbClr val="000000"/>
                </a:solidFill>
              </a:rPr>
              <a:t>Sommige mensen zijn gevoeliger voor stress dan anderen: de draagkracht. De volgende eigenschappen maken kwetsbaar:</a:t>
            </a:r>
          </a:p>
          <a:p>
            <a:r>
              <a:rPr lang="nl-NL" sz="1500">
                <a:solidFill>
                  <a:srgbClr val="000000"/>
                </a:solidFill>
              </a:rPr>
              <a:t>Perfectionisme</a:t>
            </a:r>
          </a:p>
          <a:p>
            <a:r>
              <a:rPr lang="nl-NL" sz="1500">
                <a:solidFill>
                  <a:srgbClr val="000000"/>
                </a:solidFill>
              </a:rPr>
              <a:t>Zogenaamde type A-factoren: ambitie, prestatiegerichtheid, competitie, gehaastheid, niet 'niets' kunnen doen, vaak twee dingen tegelijk doen</a:t>
            </a:r>
          </a:p>
          <a:p>
            <a:r>
              <a:rPr lang="nl-NL" sz="1500">
                <a:solidFill>
                  <a:srgbClr val="000000"/>
                </a:solidFill>
              </a:rPr>
              <a:t>Veel van zichzelf eisen en 'moeten'</a:t>
            </a:r>
          </a:p>
          <a:p>
            <a:r>
              <a:rPr lang="nl-NL" sz="1500">
                <a:solidFill>
                  <a:srgbClr val="000000"/>
                </a:solidFill>
              </a:rPr>
              <a:t>Groot verantwoordelijkheidsgevoel</a:t>
            </a:r>
          </a:p>
          <a:p>
            <a:r>
              <a:rPr lang="nl-NL" sz="1500">
                <a:solidFill>
                  <a:srgbClr val="000000"/>
                </a:solidFill>
              </a:rPr>
              <a:t>Grote betrokkenheid bij gezin of werk</a:t>
            </a:r>
          </a:p>
          <a:p>
            <a:r>
              <a:rPr lang="nl-NL" sz="1500">
                <a:solidFill>
                  <a:srgbClr val="000000"/>
                </a:solidFill>
              </a:rPr>
              <a:t>Streven naar waardering van anderen</a:t>
            </a:r>
          </a:p>
          <a:p>
            <a:r>
              <a:rPr lang="nl-NL" sz="1500">
                <a:solidFill>
                  <a:srgbClr val="000000"/>
                </a:solidFill>
              </a:rPr>
              <a:t>Moeilijk 'nee' kunnen zeggen, grenzen kunnen aangeven of voor zichzelf opkomen</a:t>
            </a:r>
          </a:p>
          <a:p>
            <a:r>
              <a:rPr lang="nl-NL" sz="1500">
                <a:solidFill>
                  <a:srgbClr val="000000"/>
                </a:solidFill>
              </a:rPr>
              <a:t>Moeilijk steun kunnen vragen</a:t>
            </a:r>
          </a:p>
          <a:p>
            <a:r>
              <a:rPr lang="nl-NL" sz="1500">
                <a:solidFill>
                  <a:srgbClr val="000000"/>
                </a:solidFill>
              </a:rPr>
              <a:t>Gevoelens slecht kunnen uiten</a:t>
            </a:r>
          </a:p>
          <a:p>
            <a:r>
              <a:rPr lang="nl-NL" sz="1500">
                <a:solidFill>
                  <a:srgbClr val="000000"/>
                </a:solidFill>
              </a:rPr>
              <a:t>Gevoel weinig invloed te kunnen uitoefenen op de omgeving en het eigen leven</a:t>
            </a:r>
          </a:p>
          <a:p>
            <a:r>
              <a:rPr lang="nl-NL" sz="1500">
                <a:solidFill>
                  <a:srgbClr val="000000"/>
                </a:solidFill>
              </a:rPr>
              <a:t>Pessimisme en een weinig positieve kijk op eigen prestaties</a:t>
            </a:r>
          </a:p>
          <a:p>
            <a:endParaRPr lang="nl-NL" sz="1500">
              <a:solidFill>
                <a:srgbClr val="000000"/>
              </a:solidFill>
            </a:endParaRPr>
          </a:p>
        </p:txBody>
      </p:sp>
    </p:spTree>
    <p:extLst>
      <p:ext uri="{BB962C8B-B14F-4D97-AF65-F5344CB8AC3E}">
        <p14:creationId xmlns:p14="http://schemas.microsoft.com/office/powerpoint/2010/main" val="217034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DCABE5-737F-A54B-9D9E-01D42794EB9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Signalen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a:extLst>
              <a:ext uri="{FF2B5EF4-FFF2-40B4-BE49-F238E27FC236}">
                <a16:creationId xmlns:a16="http://schemas.microsoft.com/office/drawing/2014/main" id="{6E28F7BC-95A2-964F-9762-9A1E749F4663}"/>
              </a:ext>
            </a:extLst>
          </p:cNvPr>
          <p:cNvPicPr>
            <a:picLocks noGrp="1" noChangeAspect="1"/>
          </p:cNvPicPr>
          <p:nvPr>
            <p:ph idx="1"/>
          </p:nvPr>
        </p:nvPicPr>
        <p:blipFill>
          <a:blip r:embed="rId2"/>
          <a:stretch>
            <a:fillRect/>
          </a:stretch>
        </p:blipFill>
        <p:spPr>
          <a:xfrm>
            <a:off x="807335" y="2426818"/>
            <a:ext cx="4504380"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1BD9256E-32B4-FF40-9FF0-A04D7AEF9AEF}"/>
              </a:ext>
            </a:extLst>
          </p:cNvPr>
          <p:cNvPicPr>
            <a:picLocks noChangeAspect="1"/>
          </p:cNvPicPr>
          <p:nvPr/>
        </p:nvPicPr>
        <p:blipFill>
          <a:blip r:embed="rId3"/>
          <a:stretch>
            <a:fillRect/>
          </a:stretch>
        </p:blipFill>
        <p:spPr>
          <a:xfrm>
            <a:off x="6598796" y="2426818"/>
            <a:ext cx="5148471" cy="3997637"/>
          </a:xfrm>
          <a:prstGeom prst="rect">
            <a:avLst/>
          </a:prstGeom>
        </p:spPr>
      </p:pic>
    </p:spTree>
    <p:extLst>
      <p:ext uri="{BB962C8B-B14F-4D97-AF65-F5344CB8AC3E}">
        <p14:creationId xmlns:p14="http://schemas.microsoft.com/office/powerpoint/2010/main" val="829557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a:extLst>
              <a:ext uri="{FF2B5EF4-FFF2-40B4-BE49-F238E27FC236}">
                <a16:creationId xmlns:a16="http://schemas.microsoft.com/office/drawing/2014/main" id="{66DB66CB-AE57-6E4E-97F5-269BFA9A6B91}"/>
              </a:ext>
            </a:extLst>
          </p:cNvPr>
          <p:cNvPicPr>
            <a:picLocks noGrp="1" noChangeAspect="1"/>
          </p:cNvPicPr>
          <p:nvPr>
            <p:ph idx="1"/>
          </p:nvPr>
        </p:nvPicPr>
        <p:blipFill>
          <a:blip r:embed="rId2"/>
          <a:stretch>
            <a:fillRect/>
          </a:stretch>
        </p:blipFill>
        <p:spPr>
          <a:xfrm>
            <a:off x="2073570" y="643467"/>
            <a:ext cx="8044860" cy="5571066"/>
          </a:xfrm>
          <a:prstGeom prst="rect">
            <a:avLst/>
          </a:prstGeom>
        </p:spPr>
      </p:pic>
    </p:spTree>
    <p:extLst>
      <p:ext uri="{BB962C8B-B14F-4D97-AF65-F5344CB8AC3E}">
        <p14:creationId xmlns:p14="http://schemas.microsoft.com/office/powerpoint/2010/main" val="876575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7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ED4EC5-667B-A646-A340-51AD92B8B5D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Welke trends zien we?</a:t>
            </a:r>
          </a:p>
        </p:txBody>
      </p:sp>
      <p:pic>
        <p:nvPicPr>
          <p:cNvPr id="5" name="Tijdelijke aanduiding voor inhoud 4" descr="Afbeelding met object, gebouw&#10;&#10;Automatisch gegenereerde beschrijving">
            <a:extLst>
              <a:ext uri="{FF2B5EF4-FFF2-40B4-BE49-F238E27FC236}">
                <a16:creationId xmlns:a16="http://schemas.microsoft.com/office/drawing/2014/main" id="{EE77E9A2-34B0-F14C-8993-885CC7E71AE4}"/>
              </a:ext>
            </a:extLst>
          </p:cNvPr>
          <p:cNvPicPr>
            <a:picLocks noGrp="1" noChangeAspect="1"/>
          </p:cNvPicPr>
          <p:nvPr>
            <p:ph idx="1"/>
          </p:nvPr>
        </p:nvPicPr>
        <p:blipFill>
          <a:blip r:embed="rId3"/>
          <a:stretch>
            <a:fillRect/>
          </a:stretch>
        </p:blipFill>
        <p:spPr>
          <a:xfrm>
            <a:off x="3834063" y="778309"/>
            <a:ext cx="7188199" cy="4780152"/>
          </a:xfrm>
          <a:prstGeom prst="rect">
            <a:avLst/>
          </a:prstGeom>
        </p:spPr>
      </p:pic>
      <p:sp>
        <p:nvSpPr>
          <p:cNvPr id="3" name="Rechthoek 2">
            <a:extLst>
              <a:ext uri="{FF2B5EF4-FFF2-40B4-BE49-F238E27FC236}">
                <a16:creationId xmlns:a16="http://schemas.microsoft.com/office/drawing/2014/main" id="{F87DB956-AD78-6F49-A4FF-EE3961F75F79}"/>
              </a:ext>
            </a:extLst>
          </p:cNvPr>
          <p:cNvSpPr/>
          <p:nvPr/>
        </p:nvSpPr>
        <p:spPr>
          <a:xfrm>
            <a:off x="2338136" y="5885065"/>
            <a:ext cx="6096000" cy="646331"/>
          </a:xfrm>
          <a:prstGeom prst="rect">
            <a:avLst/>
          </a:prstGeom>
        </p:spPr>
        <p:txBody>
          <a:bodyPr>
            <a:spAutoFit/>
          </a:bodyPr>
          <a:lstStyle/>
          <a:p>
            <a:endParaRPr lang="nl-NL" dirty="0"/>
          </a:p>
          <a:p>
            <a:endParaRPr lang="nl-NL" dirty="0"/>
          </a:p>
        </p:txBody>
      </p:sp>
      <p:sp>
        <p:nvSpPr>
          <p:cNvPr id="4" name="Rechthoek 3">
            <a:extLst>
              <a:ext uri="{FF2B5EF4-FFF2-40B4-BE49-F238E27FC236}">
                <a16:creationId xmlns:a16="http://schemas.microsoft.com/office/drawing/2014/main" id="{83E62F61-6CC7-B841-9A99-05F63E9893CE}"/>
              </a:ext>
            </a:extLst>
          </p:cNvPr>
          <p:cNvSpPr/>
          <p:nvPr/>
        </p:nvSpPr>
        <p:spPr>
          <a:xfrm>
            <a:off x="3392434" y="6152104"/>
            <a:ext cx="3176254" cy="646331"/>
          </a:xfrm>
          <a:prstGeom prst="rect">
            <a:avLst/>
          </a:prstGeom>
        </p:spPr>
        <p:txBody>
          <a:bodyPr wrap="none">
            <a:spAutoFit/>
          </a:bodyPr>
          <a:lstStyle/>
          <a:p>
            <a:r>
              <a:rPr lang="nl-NL" dirty="0">
                <a:hlinkClick r:id="rId4"/>
              </a:rPr>
              <a:t>https://youtu.be/eYpV_m8KcVY</a:t>
            </a:r>
            <a:endParaRPr lang="nl-NL" dirty="0"/>
          </a:p>
          <a:p>
            <a:endParaRPr lang="nl-NL" dirty="0"/>
          </a:p>
        </p:txBody>
      </p:sp>
    </p:spTree>
    <p:extLst>
      <p:ext uri="{BB962C8B-B14F-4D97-AF65-F5344CB8AC3E}">
        <p14:creationId xmlns:p14="http://schemas.microsoft.com/office/powerpoint/2010/main" val="31727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2CD559C-1B0D-4486-B8C3-17B0DF0F66F0}"/>
              </a:ext>
            </a:extLst>
          </p:cNvPr>
          <p:cNvSpPr>
            <a:spLocks noGrp="1"/>
          </p:cNvSpPr>
          <p:nvPr>
            <p:ph type="title"/>
          </p:nvPr>
        </p:nvSpPr>
        <p:spPr>
          <a:xfrm>
            <a:off x="838200" y="963877"/>
            <a:ext cx="3494362" cy="4930246"/>
          </a:xfrm>
        </p:spPr>
        <p:txBody>
          <a:bodyPr>
            <a:normAutofit/>
          </a:bodyPr>
          <a:lstStyle/>
          <a:p>
            <a:pPr algn="r"/>
            <a:r>
              <a:rPr lang="nl-NL">
                <a:solidFill>
                  <a:schemeClr val="accent1"/>
                </a:solidFill>
              </a:rPr>
              <a:t>Stress op lange termijn</a:t>
            </a:r>
            <a:br>
              <a:rPr lang="nl-NL">
                <a:solidFill>
                  <a:schemeClr val="accent1"/>
                </a:solidFill>
              </a:rPr>
            </a:br>
            <a:r>
              <a:rPr lang="nl-NL">
                <a:solidFill>
                  <a:schemeClr val="accent1"/>
                </a:solidFill>
              </a:rPr>
              <a:t>stress maatschappij?</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BAD3B888-7036-4178-B79E-19718CC1F4FB}"/>
              </a:ext>
            </a:extLst>
          </p:cNvPr>
          <p:cNvSpPr>
            <a:spLocks noGrp="1"/>
          </p:cNvSpPr>
          <p:nvPr>
            <p:ph idx="1"/>
          </p:nvPr>
        </p:nvSpPr>
        <p:spPr>
          <a:xfrm>
            <a:off x="4976031" y="963877"/>
            <a:ext cx="6377769" cy="4930246"/>
          </a:xfrm>
        </p:spPr>
        <p:txBody>
          <a:bodyPr anchor="ctr">
            <a:normAutofit/>
          </a:bodyPr>
          <a:lstStyle/>
          <a:p>
            <a:r>
              <a:rPr lang="nl-NL" sz="2400">
                <a:hlinkClick r:id="rId2"/>
              </a:rPr>
              <a:t>https://www.youtube.com/watch?v=5jCofEhfwaY</a:t>
            </a:r>
            <a:endParaRPr lang="nl-NL" sz="2400"/>
          </a:p>
          <a:p>
            <a:endParaRPr lang="nl-NL" sz="2400"/>
          </a:p>
          <a:p>
            <a:r>
              <a:rPr lang="nl-NL" sz="2400"/>
              <a:t>Bekijk het filmpje</a:t>
            </a:r>
          </a:p>
          <a:p>
            <a:r>
              <a:rPr lang="nl-NL" sz="2400"/>
              <a:t>Wat zijn de overeenkomsten tussen hongerklop en langdurig stress?</a:t>
            </a:r>
          </a:p>
          <a:p>
            <a:endParaRPr lang="nl-NL" sz="2400"/>
          </a:p>
        </p:txBody>
      </p:sp>
    </p:spTree>
    <p:extLst>
      <p:ext uri="{BB962C8B-B14F-4D97-AF65-F5344CB8AC3E}">
        <p14:creationId xmlns:p14="http://schemas.microsoft.com/office/powerpoint/2010/main" val="853083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3F3F0-E486-4E45-ACD2-08CBA42E9268}"/>
              </a:ext>
            </a:extLst>
          </p:cNvPr>
          <p:cNvSpPr>
            <a:spLocks noGrp="1"/>
          </p:cNvSpPr>
          <p:nvPr>
            <p:ph type="title"/>
          </p:nvPr>
        </p:nvSpPr>
        <p:spPr/>
        <p:txBody>
          <a:bodyPr/>
          <a:lstStyle/>
          <a:p>
            <a:r>
              <a:rPr lang="nl-NL" b="1" dirty="0"/>
              <a:t>Evenwicht</a:t>
            </a:r>
            <a:br>
              <a:rPr lang="nl-NL" b="1" dirty="0"/>
            </a:br>
            <a:endParaRPr lang="nl-NL" dirty="0"/>
          </a:p>
        </p:txBody>
      </p:sp>
      <p:sp>
        <p:nvSpPr>
          <p:cNvPr id="3" name="Tijdelijke aanduiding voor inhoud 2">
            <a:extLst>
              <a:ext uri="{FF2B5EF4-FFF2-40B4-BE49-F238E27FC236}">
                <a16:creationId xmlns:a16="http://schemas.microsoft.com/office/drawing/2014/main" id="{9CFB8543-FAAB-A94B-AFFC-4F08C7AFBB66}"/>
              </a:ext>
            </a:extLst>
          </p:cNvPr>
          <p:cNvSpPr>
            <a:spLocks noGrp="1"/>
          </p:cNvSpPr>
          <p:nvPr>
            <p:ph idx="1"/>
          </p:nvPr>
        </p:nvSpPr>
        <p:spPr/>
        <p:txBody>
          <a:bodyPr>
            <a:normAutofit lnSpcReduction="10000"/>
          </a:bodyPr>
          <a:lstStyle/>
          <a:p>
            <a:r>
              <a:rPr lang="nl-NL" dirty="0"/>
              <a:t>De problemen ontstaan pas wanneer de draaglast groter wordt dan de draagkracht. Op dat moment zijn de eisen die aan jou worden gesteld of die je aan jezelf stelt groter dan wat je aankunt. Het evenwicht tussen de factoren die spanning veroorzaken, stressoren, en jouw mogelijkheden om stress te voorkomen of er mee om te gaan slaat door naar de verkeerde kant.</a:t>
            </a:r>
          </a:p>
          <a:p>
            <a:r>
              <a:rPr lang="nl-NL" dirty="0"/>
              <a:t>Een verstoring van dat evenwicht kan veroorzaakt worden door een te grote draaglast of een te kleine draagkracht. Bij een te grote draaglast is er sprake van eisen en oorzaken buiten jezelf als persoon. Deze belastende omstandigheden kunnen heel verschillend zijn: variërend van alledaagse </a:t>
            </a:r>
            <a:r>
              <a:rPr lang="nl-NL" dirty="0" err="1"/>
              <a:t>stress-situaties</a:t>
            </a:r>
            <a:r>
              <a:rPr lang="nl-NL" dirty="0"/>
              <a:t> tot ingrijpende levensgebeurtenissen.</a:t>
            </a:r>
          </a:p>
          <a:p>
            <a:endParaRPr lang="nl-NL" dirty="0"/>
          </a:p>
        </p:txBody>
      </p:sp>
    </p:spTree>
    <p:extLst>
      <p:ext uri="{BB962C8B-B14F-4D97-AF65-F5344CB8AC3E}">
        <p14:creationId xmlns:p14="http://schemas.microsoft.com/office/powerpoint/2010/main" val="3755732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84CDE-3FA5-4587-935E-7AD28A889907}"/>
              </a:ext>
            </a:extLst>
          </p:cNvPr>
          <p:cNvSpPr>
            <a:spLocks noGrp="1"/>
          </p:cNvSpPr>
          <p:nvPr>
            <p:ph type="title"/>
          </p:nvPr>
        </p:nvSpPr>
        <p:spPr/>
        <p:txBody>
          <a:bodyPr>
            <a:normAutofit/>
          </a:bodyPr>
          <a:lstStyle/>
          <a:p>
            <a:r>
              <a:rPr lang="nl-NL" dirty="0"/>
              <a:t>WELKE </a:t>
            </a:r>
            <a:r>
              <a:rPr lang="nl-NL" b="1" dirty="0"/>
              <a:t>VOEDING</a:t>
            </a:r>
            <a:r>
              <a:rPr lang="nl-NL" dirty="0"/>
              <a:t> HEBBBEN WE NODIG?</a:t>
            </a:r>
          </a:p>
        </p:txBody>
      </p:sp>
      <p:sp>
        <p:nvSpPr>
          <p:cNvPr id="3" name="Tijdelijke aanduiding voor inhoud 2">
            <a:extLst>
              <a:ext uri="{FF2B5EF4-FFF2-40B4-BE49-F238E27FC236}">
                <a16:creationId xmlns:a16="http://schemas.microsoft.com/office/drawing/2014/main" id="{56ACF8CF-523B-4515-8AB6-636E67243F08}"/>
              </a:ext>
            </a:extLst>
          </p:cNvPr>
          <p:cNvSpPr>
            <a:spLocks noGrp="1"/>
          </p:cNvSpPr>
          <p:nvPr>
            <p:ph sz="half" idx="1"/>
          </p:nvPr>
        </p:nvSpPr>
        <p:spPr>
          <a:xfrm>
            <a:off x="1298448" y="2560320"/>
            <a:ext cx="2663952" cy="3310128"/>
          </a:xfrm>
        </p:spPr>
        <p:txBody>
          <a:bodyPr/>
          <a:lstStyle/>
          <a:p>
            <a:r>
              <a:rPr lang="nl-NL" dirty="0"/>
              <a:t>MENTAAL</a:t>
            </a:r>
          </a:p>
          <a:p>
            <a:endParaRPr lang="nl-NL" dirty="0"/>
          </a:p>
          <a:p>
            <a:endParaRPr lang="nl-NL" dirty="0"/>
          </a:p>
        </p:txBody>
      </p:sp>
      <p:sp>
        <p:nvSpPr>
          <p:cNvPr id="4" name="Tijdelijke aanduiding voor inhoud 3">
            <a:extLst>
              <a:ext uri="{FF2B5EF4-FFF2-40B4-BE49-F238E27FC236}">
                <a16:creationId xmlns:a16="http://schemas.microsoft.com/office/drawing/2014/main" id="{03EDD8A2-F1BE-4D59-9483-3FC84CBDE5AE}"/>
              </a:ext>
            </a:extLst>
          </p:cNvPr>
          <p:cNvSpPr>
            <a:spLocks noGrp="1"/>
          </p:cNvSpPr>
          <p:nvPr>
            <p:ph sz="half" idx="2"/>
          </p:nvPr>
        </p:nvSpPr>
        <p:spPr>
          <a:xfrm>
            <a:off x="4394200" y="2560320"/>
            <a:ext cx="3022600" cy="3310128"/>
          </a:xfrm>
        </p:spPr>
        <p:txBody>
          <a:bodyPr/>
          <a:lstStyle/>
          <a:p>
            <a:r>
              <a:rPr lang="nl-NL" dirty="0"/>
              <a:t>FYSIEK</a:t>
            </a:r>
          </a:p>
          <a:p>
            <a:endParaRPr lang="nl-NL" dirty="0"/>
          </a:p>
          <a:p>
            <a:endParaRPr lang="nl-NL" dirty="0"/>
          </a:p>
        </p:txBody>
      </p:sp>
      <p:sp>
        <p:nvSpPr>
          <p:cNvPr id="5" name="Tekstvak 4">
            <a:extLst>
              <a:ext uri="{FF2B5EF4-FFF2-40B4-BE49-F238E27FC236}">
                <a16:creationId xmlns:a16="http://schemas.microsoft.com/office/drawing/2014/main" id="{91C43A39-E0FD-4484-8F29-DB7271A9C182}"/>
              </a:ext>
            </a:extLst>
          </p:cNvPr>
          <p:cNvSpPr txBox="1"/>
          <p:nvPr/>
        </p:nvSpPr>
        <p:spPr>
          <a:xfrm>
            <a:off x="7848600" y="2560320"/>
            <a:ext cx="3022600" cy="1938992"/>
          </a:xfrm>
          <a:prstGeom prst="rect">
            <a:avLst/>
          </a:prstGeom>
          <a:noFill/>
        </p:spPr>
        <p:txBody>
          <a:bodyPr wrap="square" rtlCol="0">
            <a:spAutoFit/>
          </a:bodyPr>
          <a:lstStyle/>
          <a:p>
            <a:r>
              <a:rPr lang="nl-NL" sz="2400" dirty="0"/>
              <a:t>SOCIAAL</a:t>
            </a:r>
          </a:p>
          <a:p>
            <a:endParaRPr lang="nl-NL" sz="2400" dirty="0"/>
          </a:p>
          <a:p>
            <a:endParaRPr lang="nl-NL" sz="2400" dirty="0"/>
          </a:p>
          <a:p>
            <a:endParaRPr lang="nl-NL" sz="2400" dirty="0"/>
          </a:p>
          <a:p>
            <a:endParaRPr lang="nl-NL" sz="2400" dirty="0"/>
          </a:p>
        </p:txBody>
      </p:sp>
      <p:pic>
        <p:nvPicPr>
          <p:cNvPr id="7" name="Afbeelding 6" descr="Plaatjes hersenen ">
            <a:extLst>
              <a:ext uri="{FF2B5EF4-FFF2-40B4-BE49-F238E27FC236}">
                <a16:creationId xmlns:a16="http://schemas.microsoft.com/office/drawing/2014/main" id="{04234EA1-AD16-4565-935D-C56FE1E12B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43185" y="3332734"/>
            <a:ext cx="2492215" cy="2344166"/>
          </a:xfrm>
          <a:prstGeom prst="rect">
            <a:avLst/>
          </a:prstGeom>
          <a:noFill/>
          <a:ln>
            <a:noFill/>
          </a:ln>
        </p:spPr>
      </p:pic>
      <p:pic>
        <p:nvPicPr>
          <p:cNvPr id="6" name="Afbeelding 5">
            <a:extLst>
              <a:ext uri="{FF2B5EF4-FFF2-40B4-BE49-F238E27FC236}">
                <a16:creationId xmlns:a16="http://schemas.microsoft.com/office/drawing/2014/main" id="{679A738F-744C-4130-A8FB-6DECFD7824AD}"/>
              </a:ext>
            </a:extLst>
          </p:cNvPr>
          <p:cNvPicPr>
            <a:picLocks noChangeAspect="1"/>
          </p:cNvPicPr>
          <p:nvPr/>
        </p:nvPicPr>
        <p:blipFill>
          <a:blip r:embed="rId3"/>
          <a:stretch>
            <a:fillRect/>
          </a:stretch>
        </p:blipFill>
        <p:spPr>
          <a:xfrm>
            <a:off x="4394200" y="3161992"/>
            <a:ext cx="2299315" cy="2299315"/>
          </a:xfrm>
          <a:prstGeom prst="rect">
            <a:avLst/>
          </a:prstGeom>
        </p:spPr>
      </p:pic>
      <p:pic>
        <p:nvPicPr>
          <p:cNvPr id="8" name="Afbeelding 7">
            <a:extLst>
              <a:ext uri="{FF2B5EF4-FFF2-40B4-BE49-F238E27FC236}">
                <a16:creationId xmlns:a16="http://schemas.microsoft.com/office/drawing/2014/main" id="{4A56C19A-78A5-4A23-9450-A15C035868B7}"/>
              </a:ext>
            </a:extLst>
          </p:cNvPr>
          <p:cNvPicPr>
            <a:picLocks noChangeAspect="1"/>
          </p:cNvPicPr>
          <p:nvPr/>
        </p:nvPicPr>
        <p:blipFill>
          <a:blip r:embed="rId4"/>
          <a:stretch>
            <a:fillRect/>
          </a:stretch>
        </p:blipFill>
        <p:spPr>
          <a:xfrm>
            <a:off x="7805445" y="3161991"/>
            <a:ext cx="3065755" cy="2299316"/>
          </a:xfrm>
          <a:prstGeom prst="rect">
            <a:avLst/>
          </a:prstGeom>
        </p:spPr>
      </p:pic>
    </p:spTree>
    <p:extLst>
      <p:ext uri="{BB962C8B-B14F-4D97-AF65-F5344CB8AC3E}">
        <p14:creationId xmlns:p14="http://schemas.microsoft.com/office/powerpoint/2010/main" val="2511147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E64487-78A8-D240-9D37-B1AB5F59467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Maak voor jezelf een lijst </a:t>
            </a:r>
          </a:p>
        </p:txBody>
      </p:sp>
      <p:pic>
        <p:nvPicPr>
          <p:cNvPr id="5" name="Tijdelijke aanduiding voor inhoud 4" descr="Afbeelding met visitekaartje, tekst&#10;&#10;Automatisch gegenereerde beschrijving">
            <a:extLst>
              <a:ext uri="{FF2B5EF4-FFF2-40B4-BE49-F238E27FC236}">
                <a16:creationId xmlns:a16="http://schemas.microsoft.com/office/drawing/2014/main" id="{7FCD799F-D8CE-654B-8D18-F879056EF3E9}"/>
              </a:ext>
            </a:extLst>
          </p:cNvPr>
          <p:cNvPicPr>
            <a:picLocks noGrp="1" noChangeAspect="1"/>
          </p:cNvPicPr>
          <p:nvPr>
            <p:ph idx="1"/>
          </p:nvPr>
        </p:nvPicPr>
        <p:blipFill>
          <a:blip r:embed="rId2"/>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563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285EEB-E7BF-CD4F-934C-342B8B4D029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Flow, </a:t>
            </a:r>
            <a:r>
              <a:rPr lang="en-US" sz="5400" dirty="0" err="1">
                <a:solidFill>
                  <a:srgbClr val="FFFFFF"/>
                </a:solidFill>
              </a:rPr>
              <a:t>druk</a:t>
            </a:r>
            <a:r>
              <a:rPr lang="en-US" sz="5400" dirty="0">
                <a:solidFill>
                  <a:srgbClr val="FFFFFF"/>
                </a:solidFill>
              </a:rPr>
              <a:t> </a:t>
            </a:r>
            <a:r>
              <a:rPr lang="en-US" sz="5400" dirty="0" err="1">
                <a:solidFill>
                  <a:srgbClr val="FFFFFF"/>
                </a:solidFill>
              </a:rPr>
              <a:t>en</a:t>
            </a:r>
            <a:r>
              <a:rPr lang="en-US" sz="5400" dirty="0">
                <a:solidFill>
                  <a:srgbClr val="FFFFFF"/>
                </a:solidFill>
              </a:rPr>
              <a:t> stress</a:t>
            </a:r>
          </a:p>
        </p:txBody>
      </p:sp>
      <p:pic>
        <p:nvPicPr>
          <p:cNvPr id="9" name="Afbeelding 8">
            <a:extLst>
              <a:ext uri="{FF2B5EF4-FFF2-40B4-BE49-F238E27FC236}">
                <a16:creationId xmlns:a16="http://schemas.microsoft.com/office/drawing/2014/main" id="{34A117E9-7DB4-6F4B-A2CC-20F6283726EE}"/>
              </a:ext>
            </a:extLst>
          </p:cNvPr>
          <p:cNvPicPr>
            <a:picLocks noChangeAspect="1"/>
          </p:cNvPicPr>
          <p:nvPr/>
        </p:nvPicPr>
        <p:blipFill>
          <a:blip r:embed="rId2"/>
          <a:stretch>
            <a:fillRect/>
          </a:stretch>
        </p:blipFill>
        <p:spPr>
          <a:xfrm>
            <a:off x="320040" y="708745"/>
            <a:ext cx="5455917" cy="3195608"/>
          </a:xfrm>
          <a:prstGeom prst="rect">
            <a:avLst/>
          </a:prstGeom>
        </p:spPr>
      </p:pic>
      <p:pic>
        <p:nvPicPr>
          <p:cNvPr id="5" name="Tijdelijke aanduiding voor inhoud 4" descr="Afbeelding met visitekaartje&#10;&#10;Automatisch gegenereerde beschrijving">
            <a:extLst>
              <a:ext uri="{FF2B5EF4-FFF2-40B4-BE49-F238E27FC236}">
                <a16:creationId xmlns:a16="http://schemas.microsoft.com/office/drawing/2014/main" id="{37AA327C-1907-8443-AEDB-5CCC967C683B}"/>
              </a:ext>
            </a:extLst>
          </p:cNvPr>
          <p:cNvPicPr>
            <a:picLocks noGrp="1" noChangeAspect="1"/>
          </p:cNvPicPr>
          <p:nvPr>
            <p:ph idx="1"/>
          </p:nvPr>
        </p:nvPicPr>
        <p:blipFill>
          <a:blip r:embed="rId3"/>
          <a:stretch>
            <a:fillRect/>
          </a:stretch>
        </p:blipFill>
        <p:spPr>
          <a:xfrm>
            <a:off x="6416043" y="724334"/>
            <a:ext cx="5455917" cy="3164431"/>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737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D710F8E-D21F-E848-8FE0-E9BCA1B3D5C8}"/>
              </a:ext>
            </a:extLst>
          </p:cNvPr>
          <p:cNvPicPr>
            <a:picLocks noGrp="1" noChangeAspect="1"/>
          </p:cNvPicPr>
          <p:nvPr>
            <p:ph idx="1"/>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4115285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38199" y="4525347"/>
            <a:ext cx="6801321" cy="1737360"/>
          </a:xfrm>
        </p:spPr>
        <p:txBody>
          <a:bodyPr anchor="ctr">
            <a:normAutofit/>
          </a:bodyPr>
          <a:lstStyle/>
          <a:p>
            <a:pPr algn="r"/>
            <a:r>
              <a:rPr lang="nl-NL" dirty="0"/>
              <a:t>Stress</a:t>
            </a:r>
            <a:endParaRPr lang="nl-NL"/>
          </a:p>
        </p:txBody>
      </p:sp>
      <p:sp>
        <p:nvSpPr>
          <p:cNvPr id="3" name="Subtitle 2"/>
          <p:cNvSpPr>
            <a:spLocks noGrp="1"/>
          </p:cNvSpPr>
          <p:nvPr>
            <p:ph type="subTitle" idx="1"/>
          </p:nvPr>
        </p:nvSpPr>
        <p:spPr>
          <a:xfrm>
            <a:off x="8095133" y="4355957"/>
            <a:ext cx="3258668" cy="2203463"/>
          </a:xfrm>
        </p:spPr>
        <p:txBody>
          <a:bodyPr anchor="ctr">
            <a:normAutofit/>
          </a:bodyPr>
          <a:lstStyle/>
          <a:p>
            <a:pPr algn="l"/>
            <a:r>
              <a:rPr lang="nl-NL" dirty="0"/>
              <a:t>Wat is stress en hoe werkt dit?</a:t>
            </a:r>
          </a:p>
          <a:p>
            <a:pPr algn="l"/>
            <a:r>
              <a:rPr lang="nl-NL" dirty="0"/>
              <a:t>FIGHT </a:t>
            </a:r>
          </a:p>
          <a:p>
            <a:pPr algn="l"/>
            <a:r>
              <a:rPr lang="nl-NL" dirty="0"/>
              <a:t>FLIGHT</a:t>
            </a:r>
          </a:p>
          <a:p>
            <a:pPr algn="l"/>
            <a:r>
              <a:rPr lang="nl-NL" dirty="0"/>
              <a:t>FREEZE</a:t>
            </a:r>
          </a:p>
          <a:p>
            <a:pPr algn="l"/>
            <a:endParaRPr lang="nl-NL" dirty="0"/>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1132837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2CBB8B-144A-CA48-BABB-D5F52CF9ECB7}"/>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800">
                <a:solidFill>
                  <a:srgbClr val="FFFFFF"/>
                </a:solidFill>
              </a:rPr>
              <a:t>Stress en de relatie met ongezonde voeding en bewegen</a:t>
            </a:r>
          </a:p>
        </p:txBody>
      </p:sp>
      <p:pic>
        <p:nvPicPr>
          <p:cNvPr id="6" name="Tijdelijke aanduiding voor inhoud 5" descr="Afbeelding met tekst&#10;&#10;Automatisch gegenereerde beschrijving">
            <a:extLst>
              <a:ext uri="{FF2B5EF4-FFF2-40B4-BE49-F238E27FC236}">
                <a16:creationId xmlns:a16="http://schemas.microsoft.com/office/drawing/2014/main" id="{3D66A4CD-1B70-B34B-9EB5-241C8D55074E}"/>
              </a:ext>
            </a:extLst>
          </p:cNvPr>
          <p:cNvPicPr>
            <a:picLocks noGrp="1" noChangeAspect="1"/>
          </p:cNvPicPr>
          <p:nvPr>
            <p:ph sz="half" idx="1"/>
          </p:nvPr>
        </p:nvPicPr>
        <p:blipFill>
          <a:blip r:embed="rId3"/>
          <a:stretch>
            <a:fillRect/>
          </a:stretch>
        </p:blipFill>
        <p:spPr>
          <a:xfrm>
            <a:off x="1653823" y="307731"/>
            <a:ext cx="2788351" cy="3997637"/>
          </a:xfrm>
          <a:prstGeom prst="rect">
            <a:avLst/>
          </a:prstGeom>
        </p:spPr>
      </p:pic>
      <p:pic>
        <p:nvPicPr>
          <p:cNvPr id="12" name="Tijdelijke aanduiding voor inhoud 11">
            <a:extLst>
              <a:ext uri="{FF2B5EF4-FFF2-40B4-BE49-F238E27FC236}">
                <a16:creationId xmlns:a16="http://schemas.microsoft.com/office/drawing/2014/main" id="{334F566A-2B89-AE46-9CC1-8DD65E511D8F}"/>
              </a:ext>
            </a:extLst>
          </p:cNvPr>
          <p:cNvPicPr>
            <a:picLocks noGrp="1" noChangeAspect="1"/>
          </p:cNvPicPr>
          <p:nvPr>
            <p:ph sz="half" idx="2"/>
          </p:nvPr>
        </p:nvPicPr>
        <p:blipFill>
          <a:blip r:embed="rId4"/>
          <a:stretch>
            <a:fillRect/>
          </a:stretch>
        </p:blipFill>
        <p:spPr>
          <a:xfrm>
            <a:off x="7729108" y="307731"/>
            <a:ext cx="2829787" cy="3997637"/>
          </a:xfrm>
          <a:prstGeom prst="rect">
            <a:avLst/>
          </a:prstGeom>
        </p:spPr>
      </p:pic>
      <p:cxnSp>
        <p:nvCxnSpPr>
          <p:cNvPr id="30" name="Straight Connector 2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09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9CF6B-EE69-3B40-B9CC-E88BBFC571F0}"/>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4700" kern="1200">
                <a:solidFill>
                  <a:schemeClr val="tx1"/>
                </a:solidFill>
                <a:latin typeface="+mj-lt"/>
                <a:ea typeface="+mj-ea"/>
                <a:cs typeface="+mj-cs"/>
              </a:rPr>
              <a:t>Belang van goede ademhaling en nachtrust</a:t>
            </a:r>
          </a:p>
        </p:txBody>
      </p:sp>
      <p:pic>
        <p:nvPicPr>
          <p:cNvPr id="5" name="Tijdelijke aanduiding voor inhoud 4">
            <a:extLst>
              <a:ext uri="{FF2B5EF4-FFF2-40B4-BE49-F238E27FC236}">
                <a16:creationId xmlns:a16="http://schemas.microsoft.com/office/drawing/2014/main" id="{BD5451BF-D157-DF42-B5A4-A2A942A8F72D}"/>
              </a:ext>
            </a:extLst>
          </p:cNvPr>
          <p:cNvPicPr>
            <a:picLocks noChangeAspect="1"/>
          </p:cNvPicPr>
          <p:nvPr/>
        </p:nvPicPr>
        <p:blipFill rotWithShape="1">
          <a:blip r:embed="rId3"/>
          <a:srcRect b="1400"/>
          <a:stretch/>
        </p:blipFill>
        <p:spPr>
          <a:xfrm>
            <a:off x="20" y="10"/>
            <a:ext cx="6095974" cy="4252522"/>
          </a:xfrm>
          <a:prstGeom prst="rect">
            <a:avLst/>
          </a:prstGeom>
        </p:spPr>
      </p:pic>
      <p:pic>
        <p:nvPicPr>
          <p:cNvPr id="7" name="Afbeelding 6">
            <a:extLst>
              <a:ext uri="{FF2B5EF4-FFF2-40B4-BE49-F238E27FC236}">
                <a16:creationId xmlns:a16="http://schemas.microsoft.com/office/drawing/2014/main" id="{D8185F8F-05D0-3344-849A-ACC714654D4C}"/>
              </a:ext>
            </a:extLst>
          </p:cNvPr>
          <p:cNvPicPr>
            <a:picLocks noChangeAspect="1"/>
          </p:cNvPicPr>
          <p:nvPr/>
        </p:nvPicPr>
        <p:blipFill rotWithShape="1">
          <a:blip r:embed="rId4"/>
          <a:srcRect t="4841" b="24326"/>
          <a:stretch/>
        </p:blipFill>
        <p:spPr>
          <a:xfrm>
            <a:off x="6095999" y="-681"/>
            <a:ext cx="6096001" cy="4253215"/>
          </a:xfrm>
          <a:prstGeom prst="rect">
            <a:avLst/>
          </a:prstGeom>
        </p:spPr>
      </p:pic>
      <p:pic>
        <p:nvPicPr>
          <p:cNvPr id="9" name="Afbeelding 8">
            <a:extLst>
              <a:ext uri="{FF2B5EF4-FFF2-40B4-BE49-F238E27FC236}">
                <a16:creationId xmlns:a16="http://schemas.microsoft.com/office/drawing/2014/main" id="{29D29F2C-03F3-964B-9F2F-21C3C48ECCC7}"/>
              </a:ext>
            </a:extLst>
          </p:cNvPr>
          <p:cNvPicPr>
            <a:picLocks noChangeAspect="1"/>
          </p:cNvPicPr>
          <p:nvPr/>
        </p:nvPicPr>
        <p:blipFill rotWithShape="1">
          <a:blip r:embed="rId4"/>
          <a:srcRect t="4841" b="24326"/>
          <a:stretch/>
        </p:blipFill>
        <p:spPr>
          <a:xfrm>
            <a:off x="6095999" y="0"/>
            <a:ext cx="6096001" cy="4253215"/>
          </a:xfrm>
          <a:prstGeom prst="rect">
            <a:avLst/>
          </a:prstGeom>
        </p:spPr>
      </p:pic>
      <p:sp>
        <p:nvSpPr>
          <p:cNvPr id="6" name="Rechthoek 5">
            <a:extLst>
              <a:ext uri="{FF2B5EF4-FFF2-40B4-BE49-F238E27FC236}">
                <a16:creationId xmlns:a16="http://schemas.microsoft.com/office/drawing/2014/main" id="{E874A6A7-E255-BC49-8DBB-80F90B2CDDE4}"/>
              </a:ext>
            </a:extLst>
          </p:cNvPr>
          <p:cNvSpPr/>
          <p:nvPr/>
        </p:nvSpPr>
        <p:spPr>
          <a:xfrm>
            <a:off x="5715120" y="5834560"/>
            <a:ext cx="1678665" cy="800219"/>
          </a:xfrm>
          <a:prstGeom prst="rect">
            <a:avLst/>
          </a:prstGeom>
        </p:spPr>
        <p:txBody>
          <a:bodyPr wrap="none">
            <a:spAutoFit/>
          </a:bodyPr>
          <a:lstStyle/>
          <a:p>
            <a:r>
              <a:rPr lang="nl-NL" sz="2800" dirty="0">
                <a:hlinkClick r:id="rId5"/>
              </a:rPr>
              <a:t>Slaap!</a:t>
            </a:r>
            <a:r>
              <a:rPr lang="nl-NL" sz="2800" dirty="0"/>
              <a:t> link</a:t>
            </a:r>
          </a:p>
          <a:p>
            <a:endParaRPr lang="nl-NL" dirty="0"/>
          </a:p>
        </p:txBody>
      </p:sp>
    </p:spTree>
    <p:extLst>
      <p:ext uri="{BB962C8B-B14F-4D97-AF65-F5344CB8AC3E}">
        <p14:creationId xmlns:p14="http://schemas.microsoft.com/office/powerpoint/2010/main" val="1753318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ABF44A49-C9E8-764B-AFFC-C0CD6BE681AA}"/>
              </a:ext>
            </a:extLst>
          </p:cNvPr>
          <p:cNvPicPr>
            <a:picLocks noGrp="1" noChangeAspect="1"/>
          </p:cNvPicPr>
          <p:nvPr>
            <p:ph idx="1"/>
          </p:nvPr>
        </p:nvPicPr>
        <p:blipFill>
          <a:blip r:embed="rId2"/>
          <a:stretch>
            <a:fillRect/>
          </a:stretch>
        </p:blipFill>
        <p:spPr>
          <a:xfrm>
            <a:off x="3216896" y="643467"/>
            <a:ext cx="5758207" cy="5571066"/>
          </a:xfrm>
          <a:prstGeom prst="rect">
            <a:avLst/>
          </a:prstGeom>
        </p:spPr>
      </p:pic>
    </p:spTree>
    <p:extLst>
      <p:ext uri="{BB962C8B-B14F-4D97-AF65-F5344CB8AC3E}">
        <p14:creationId xmlns:p14="http://schemas.microsoft.com/office/powerpoint/2010/main" val="2770128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39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1E0AD12-A980-E147-B9C7-148DAD647ECD}"/>
              </a:ext>
            </a:extLst>
          </p:cNvPr>
          <p:cNvSpPr>
            <a:spLocks noGrp="1"/>
          </p:cNvSpPr>
          <p:nvPr>
            <p:ph type="title"/>
          </p:nvPr>
        </p:nvSpPr>
        <p:spPr>
          <a:xfrm>
            <a:off x="524256" y="4767072"/>
            <a:ext cx="6594189" cy="1625210"/>
          </a:xfrm>
        </p:spPr>
        <p:txBody>
          <a:bodyPr>
            <a:normAutofit/>
          </a:bodyPr>
          <a:lstStyle/>
          <a:p>
            <a:pPr algn="r"/>
            <a:r>
              <a:rPr lang="nl-NL">
                <a:solidFill>
                  <a:srgbClr val="FFFFFF"/>
                </a:solidFill>
              </a:rPr>
              <a:t>Relatie stress en cortisol</a:t>
            </a:r>
          </a:p>
        </p:txBody>
      </p:sp>
      <p:pic>
        <p:nvPicPr>
          <p:cNvPr id="7" name="Afbeelding 6">
            <a:extLst>
              <a:ext uri="{FF2B5EF4-FFF2-40B4-BE49-F238E27FC236}">
                <a16:creationId xmlns:a16="http://schemas.microsoft.com/office/drawing/2014/main" id="{C5FEE3B7-B9CF-264C-B2D6-7B427EA47ED2}"/>
              </a:ext>
            </a:extLst>
          </p:cNvPr>
          <p:cNvPicPr>
            <a:picLocks noChangeAspect="1"/>
          </p:cNvPicPr>
          <p:nvPr/>
        </p:nvPicPr>
        <p:blipFill rotWithShape="1">
          <a:blip r:embed="rId2"/>
          <a:srcRect r="1" b="3816"/>
          <a:stretch/>
        </p:blipFill>
        <p:spPr>
          <a:xfrm>
            <a:off x="327547" y="321733"/>
            <a:ext cx="7058306" cy="4107392"/>
          </a:xfrm>
          <a:prstGeom prst="rect">
            <a:avLst/>
          </a:prstGeom>
        </p:spPr>
      </p:pic>
      <p:sp>
        <p:nvSpPr>
          <p:cNvPr id="48" name="Rectangle 3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jdelijke aanduiding voor inhoud 4">
            <a:extLst>
              <a:ext uri="{FF2B5EF4-FFF2-40B4-BE49-F238E27FC236}">
                <a16:creationId xmlns:a16="http://schemas.microsoft.com/office/drawing/2014/main" id="{CB59DCE5-17E4-3648-BB56-176B6A6FE8E1}"/>
              </a:ext>
            </a:extLst>
          </p:cNvPr>
          <p:cNvSpPr>
            <a:spLocks noGrp="1"/>
          </p:cNvSpPr>
          <p:nvPr>
            <p:ph idx="1"/>
          </p:nvPr>
        </p:nvSpPr>
        <p:spPr>
          <a:xfrm>
            <a:off x="8029319" y="917725"/>
            <a:ext cx="3424739" cy="4852362"/>
          </a:xfrm>
        </p:spPr>
        <p:txBody>
          <a:bodyPr anchor="ctr">
            <a:normAutofit/>
          </a:bodyPr>
          <a:lstStyle/>
          <a:p>
            <a:r>
              <a:rPr lang="nl-NL" sz="2000">
                <a:solidFill>
                  <a:srgbClr val="FFFFFF"/>
                </a:solidFill>
              </a:rPr>
              <a:t>Om goed in slaap te komen is het belangrijk dat het niveau van het stresshormoon cortisol laag is. Als cortisol laag is weet het lichaam dat het “veilig” is om te gaan slapen en wordt melatonine goed aangemaakt. Als cortisol te hoog blijft wordt melatonine onvoldoende aangemaakt om goed in te kunnen slapen.</a:t>
            </a:r>
          </a:p>
          <a:p>
            <a:r>
              <a:rPr lang="nl-NL" sz="2000">
                <a:solidFill>
                  <a:srgbClr val="FFFFFF"/>
                </a:solidFill>
              </a:rPr>
              <a:t>Relatie met neurotransmitter serotonine</a:t>
            </a:r>
          </a:p>
        </p:txBody>
      </p:sp>
    </p:spTree>
    <p:extLst>
      <p:ext uri="{BB962C8B-B14F-4D97-AF65-F5344CB8AC3E}">
        <p14:creationId xmlns:p14="http://schemas.microsoft.com/office/powerpoint/2010/main" val="2235956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58002CC-93CB-7B40-BBAD-33BAC8D75D9A}"/>
              </a:ext>
            </a:extLst>
          </p:cNvPr>
          <p:cNvSpPr>
            <a:spLocks noGrp="1"/>
          </p:cNvSpPr>
          <p:nvPr>
            <p:ph type="title"/>
          </p:nvPr>
        </p:nvSpPr>
        <p:spPr>
          <a:xfrm>
            <a:off x="863029" y="1012004"/>
            <a:ext cx="3416158" cy="4795408"/>
          </a:xfrm>
        </p:spPr>
        <p:txBody>
          <a:bodyPr>
            <a:normAutofit/>
          </a:bodyPr>
          <a:lstStyle/>
          <a:p>
            <a:br>
              <a:rPr lang="nl-NL" dirty="0">
                <a:solidFill>
                  <a:srgbClr val="FFFFFF"/>
                </a:solidFill>
              </a:rPr>
            </a:br>
            <a:r>
              <a:rPr lang="nl-NL" dirty="0">
                <a:solidFill>
                  <a:srgbClr val="FFFFFF"/>
                </a:solidFill>
              </a:rPr>
              <a:t>Tryptofaan komt voor in:</a:t>
            </a:r>
            <a:br>
              <a:rPr lang="nl-NL" dirty="0">
                <a:solidFill>
                  <a:srgbClr val="FFFFFF"/>
                </a:solidFill>
              </a:rPr>
            </a:br>
            <a:endParaRPr lang="nl-NL" dirty="0">
              <a:solidFill>
                <a:srgbClr val="FFFFFF"/>
              </a:solidFill>
            </a:endParaRPr>
          </a:p>
        </p:txBody>
      </p:sp>
      <p:graphicFrame>
        <p:nvGraphicFramePr>
          <p:cNvPr id="5" name="Tijdelijke aanduiding voor inhoud 2">
            <a:extLst>
              <a:ext uri="{FF2B5EF4-FFF2-40B4-BE49-F238E27FC236}">
                <a16:creationId xmlns:a16="http://schemas.microsoft.com/office/drawing/2014/main" id="{D93C7E53-F19F-475E-8607-C030B2376DC5}"/>
              </a:ext>
            </a:extLst>
          </p:cNvPr>
          <p:cNvGraphicFramePr>
            <a:graphicFrameLocks noGrp="1"/>
          </p:cNvGraphicFramePr>
          <p:nvPr>
            <p:ph idx="1"/>
            <p:extLst>
              <p:ext uri="{D42A27DB-BD31-4B8C-83A1-F6EECF244321}">
                <p14:modId xmlns:p14="http://schemas.microsoft.com/office/powerpoint/2010/main" val="206832514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0526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B4D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7DEB4C0-24DA-6240-901F-A842930E6946}"/>
              </a:ext>
            </a:extLst>
          </p:cNvPr>
          <p:cNvSpPr>
            <a:spLocks noGrp="1"/>
          </p:cNvSpPr>
          <p:nvPr>
            <p:ph type="title"/>
          </p:nvPr>
        </p:nvSpPr>
        <p:spPr>
          <a:xfrm>
            <a:off x="524256" y="4767072"/>
            <a:ext cx="6594189" cy="1625210"/>
          </a:xfrm>
        </p:spPr>
        <p:txBody>
          <a:bodyPr>
            <a:normAutofit/>
          </a:bodyPr>
          <a:lstStyle/>
          <a:p>
            <a:pPr algn="r"/>
            <a:r>
              <a:rPr lang="nl-NL">
                <a:solidFill>
                  <a:srgbClr val="FFFFFF"/>
                </a:solidFill>
              </a:rPr>
              <a:t>Ontspannen/relaxen</a:t>
            </a:r>
          </a:p>
        </p:txBody>
      </p:sp>
      <p:pic>
        <p:nvPicPr>
          <p:cNvPr id="4" name="Afbeelding 3" descr="Afbeelding met tekst, buiten, teken, lucht&#10;&#10;Automatisch gegenereerde beschrijving">
            <a:extLst>
              <a:ext uri="{FF2B5EF4-FFF2-40B4-BE49-F238E27FC236}">
                <a16:creationId xmlns:a16="http://schemas.microsoft.com/office/drawing/2014/main" id="{B480C861-EAD7-DA46-BA69-617BD494F14C}"/>
              </a:ext>
            </a:extLst>
          </p:cNvPr>
          <p:cNvPicPr>
            <a:picLocks noChangeAspect="1"/>
          </p:cNvPicPr>
          <p:nvPr/>
        </p:nvPicPr>
        <p:blipFill rotWithShape="1">
          <a:blip r:embed="rId2"/>
          <a:srcRect t="949" r="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818CC4CF-3C9F-0C43-93FB-2294E33D5DBC}"/>
              </a:ext>
            </a:extLst>
          </p:cNvPr>
          <p:cNvSpPr>
            <a:spLocks noGrp="1"/>
          </p:cNvSpPr>
          <p:nvPr>
            <p:ph idx="1"/>
          </p:nvPr>
        </p:nvSpPr>
        <p:spPr>
          <a:xfrm>
            <a:off x="8029319" y="917725"/>
            <a:ext cx="3424739" cy="4852362"/>
          </a:xfrm>
        </p:spPr>
        <p:txBody>
          <a:bodyPr anchor="ctr">
            <a:normAutofit/>
          </a:bodyPr>
          <a:lstStyle/>
          <a:p>
            <a:r>
              <a:rPr lang="nl-NL" sz="2000" dirty="0">
                <a:solidFill>
                  <a:srgbClr val="FFFFFF"/>
                </a:solidFill>
              </a:rPr>
              <a:t>Welke hulpmiddelen kunnen jullie vinden?</a:t>
            </a:r>
          </a:p>
          <a:p>
            <a:r>
              <a:rPr lang="nl-NL" sz="2000" dirty="0">
                <a:solidFill>
                  <a:srgbClr val="FFFFFF"/>
                </a:solidFill>
              </a:rPr>
              <a:t>Wat werkt het beste voor jou?</a:t>
            </a:r>
          </a:p>
        </p:txBody>
      </p:sp>
    </p:spTree>
    <p:extLst>
      <p:ext uri="{BB962C8B-B14F-4D97-AF65-F5344CB8AC3E}">
        <p14:creationId xmlns:p14="http://schemas.microsoft.com/office/powerpoint/2010/main" val="2397303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91E3B41-20A9-3448-8552-566FCE6E1408}"/>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nl-NL" sz="2600">
                <a:solidFill>
                  <a:srgbClr val="FFFFFF"/>
                </a:solidFill>
              </a:rPr>
              <a:t>Mindfulness</a:t>
            </a:r>
          </a:p>
        </p:txBody>
      </p:sp>
      <p:pic>
        <p:nvPicPr>
          <p:cNvPr id="5" name="Afbeelding 4" descr="Afbeelding met tekening&#10;&#10;Automatisch gegenereerde beschrijving">
            <a:extLst>
              <a:ext uri="{FF2B5EF4-FFF2-40B4-BE49-F238E27FC236}">
                <a16:creationId xmlns:a16="http://schemas.microsoft.com/office/drawing/2014/main" id="{C68AE580-10AB-DD46-942A-0B56E33CB1FD}"/>
              </a:ext>
            </a:extLst>
          </p:cNvPr>
          <p:cNvPicPr>
            <a:picLocks noChangeAspect="1"/>
          </p:cNvPicPr>
          <p:nvPr/>
        </p:nvPicPr>
        <p:blipFill>
          <a:blip r:embed="rId2"/>
          <a:stretch>
            <a:fillRect/>
          </a:stretch>
        </p:blipFill>
        <p:spPr>
          <a:xfrm>
            <a:off x="4038600" y="1313299"/>
            <a:ext cx="7032875" cy="3091146"/>
          </a:xfrm>
          <a:prstGeom prst="rect">
            <a:avLst/>
          </a:prstGeom>
        </p:spPr>
      </p:pic>
      <p:sp>
        <p:nvSpPr>
          <p:cNvPr id="3" name="Tijdelijke aanduiding voor inhoud 2">
            <a:extLst>
              <a:ext uri="{FF2B5EF4-FFF2-40B4-BE49-F238E27FC236}">
                <a16:creationId xmlns:a16="http://schemas.microsoft.com/office/drawing/2014/main" id="{00F87E65-A3A5-CD47-9F79-9719DD75C75D}"/>
              </a:ext>
            </a:extLst>
          </p:cNvPr>
          <p:cNvSpPr>
            <a:spLocks noGrp="1"/>
          </p:cNvSpPr>
          <p:nvPr>
            <p:ph idx="1"/>
          </p:nvPr>
        </p:nvSpPr>
        <p:spPr>
          <a:xfrm>
            <a:off x="4038600" y="4884873"/>
            <a:ext cx="7188199" cy="1292090"/>
          </a:xfrm>
        </p:spPr>
        <p:txBody>
          <a:bodyPr>
            <a:normAutofit/>
          </a:bodyPr>
          <a:lstStyle/>
          <a:p>
            <a:r>
              <a:rPr lang="nl-NL" sz="1800"/>
              <a:t>Wat is het wel, wat is het niet?</a:t>
            </a:r>
          </a:p>
          <a:p>
            <a:r>
              <a:rPr lang="nl-NL" sz="1800"/>
              <a:t>Wat denken jullie?</a:t>
            </a:r>
          </a:p>
          <a:p>
            <a:pPr marL="0" indent="0">
              <a:buNone/>
            </a:pPr>
            <a:endParaRPr lang="nl-NL" sz="1800"/>
          </a:p>
        </p:txBody>
      </p:sp>
    </p:spTree>
    <p:extLst>
      <p:ext uri="{BB962C8B-B14F-4D97-AF65-F5344CB8AC3E}">
        <p14:creationId xmlns:p14="http://schemas.microsoft.com/office/powerpoint/2010/main" val="1022399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4113A-DDF2-C441-A4E1-CAEF3BE2FCE2}"/>
              </a:ext>
            </a:extLst>
          </p:cNvPr>
          <p:cNvSpPr>
            <a:spLocks noGrp="1"/>
          </p:cNvSpPr>
          <p:nvPr>
            <p:ph type="title"/>
          </p:nvPr>
        </p:nvSpPr>
        <p:spPr/>
        <p:txBody>
          <a:bodyPr/>
          <a:lstStyle/>
          <a:p>
            <a:r>
              <a:rPr lang="nl-NL" dirty="0"/>
              <a:t>Casuïstiek stress</a:t>
            </a:r>
          </a:p>
        </p:txBody>
      </p:sp>
      <p:pic>
        <p:nvPicPr>
          <p:cNvPr id="5" name="Tijdelijke aanduiding voor inhoud 4">
            <a:extLst>
              <a:ext uri="{FF2B5EF4-FFF2-40B4-BE49-F238E27FC236}">
                <a16:creationId xmlns:a16="http://schemas.microsoft.com/office/drawing/2014/main" id="{CFE09867-5215-5A41-8ABE-6388AEB9096C}"/>
              </a:ext>
            </a:extLst>
          </p:cNvPr>
          <p:cNvPicPr>
            <a:picLocks noGrp="1" noChangeAspect="1"/>
          </p:cNvPicPr>
          <p:nvPr>
            <p:ph idx="1"/>
          </p:nvPr>
        </p:nvPicPr>
        <p:blipFill>
          <a:blip r:embed="rId2"/>
          <a:srcRect/>
          <a:stretch/>
        </p:blipFill>
        <p:spPr>
          <a:xfrm>
            <a:off x="3191369" y="1825625"/>
            <a:ext cx="5809260" cy="4351338"/>
          </a:xfrm>
        </p:spPr>
      </p:pic>
    </p:spTree>
    <p:extLst>
      <p:ext uri="{BB962C8B-B14F-4D97-AF65-F5344CB8AC3E}">
        <p14:creationId xmlns:p14="http://schemas.microsoft.com/office/powerpoint/2010/main" val="100418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nl-NL">
                <a:solidFill>
                  <a:srgbClr val="FFFFFF"/>
                </a:solidFill>
              </a:rPr>
              <a:t>Lesdoelen</a:t>
            </a:r>
          </a:p>
        </p:txBody>
      </p:sp>
      <p:sp>
        <p:nvSpPr>
          <p:cNvPr id="3" name="Content Placeholder 2"/>
          <p:cNvSpPr>
            <a:spLocks noGrp="1"/>
          </p:cNvSpPr>
          <p:nvPr>
            <p:ph idx="1"/>
          </p:nvPr>
        </p:nvSpPr>
        <p:spPr>
          <a:xfrm>
            <a:off x="5600700" y="624568"/>
            <a:ext cx="5753098" cy="5412920"/>
          </a:xfrm>
        </p:spPr>
        <p:txBody>
          <a:bodyPr anchor="ctr">
            <a:normAutofit/>
          </a:bodyPr>
          <a:lstStyle/>
          <a:p>
            <a:pPr marL="0" indent="0">
              <a:buNone/>
            </a:pPr>
            <a:r>
              <a:rPr lang="nl-NL" sz="2400"/>
              <a:t>Aan het eind van de les:</a:t>
            </a:r>
          </a:p>
          <a:p>
            <a:r>
              <a:rPr lang="nl-NL" sz="2400"/>
              <a:t>Weet ik wat stress is </a:t>
            </a:r>
          </a:p>
          <a:p>
            <a:r>
              <a:rPr lang="nl-NL" sz="2400"/>
              <a:t>Weet ik hoe mijn lichaam reageert op stress</a:t>
            </a:r>
          </a:p>
          <a:p>
            <a:r>
              <a:rPr lang="nl-NL" sz="2400"/>
              <a:t>Snap ik hoe stress fysiologisch gezien werkt</a:t>
            </a:r>
          </a:p>
          <a:p>
            <a:pPr lvl="1"/>
            <a:r>
              <a:rPr lang="nl-NL"/>
              <a:t>Weet ik welke route stress aflegt in mijn lichaam</a:t>
            </a:r>
          </a:p>
          <a:p>
            <a:pPr lvl="1"/>
            <a:r>
              <a:rPr lang="nl-NL"/>
              <a:t>Snap ik welke invloed cortisol heeft op stress</a:t>
            </a:r>
            <a:endParaRPr lang="nl-NL" dirty="0"/>
          </a:p>
        </p:txBody>
      </p:sp>
      <p:pic>
        <p:nvPicPr>
          <p:cNvPr id="4" name="Afbeelding 3"/>
          <p:cNvPicPr>
            <a:picLocks noChangeAspect="1"/>
          </p:cNvPicPr>
          <p:nvPr/>
        </p:nvPicPr>
        <p:blipFill>
          <a:blip r:embed="rId3"/>
          <a:stretch>
            <a:fillRect/>
          </a:stretch>
        </p:blipFill>
        <p:spPr>
          <a:xfrm>
            <a:off x="10022160" y="6037488"/>
            <a:ext cx="2169840" cy="692331"/>
          </a:xfrm>
          <a:prstGeom prst="rect">
            <a:avLst/>
          </a:prstGeom>
        </p:spPr>
      </p:pic>
    </p:spTree>
    <p:extLst>
      <p:ext uri="{BB962C8B-B14F-4D97-AF65-F5344CB8AC3E}">
        <p14:creationId xmlns:p14="http://schemas.microsoft.com/office/powerpoint/2010/main" val="415460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28C09-FBD1-BC4D-9119-C9E44ECAD055}"/>
              </a:ext>
            </a:extLst>
          </p:cNvPr>
          <p:cNvSpPr>
            <a:spLocks noGrp="1"/>
          </p:cNvSpPr>
          <p:nvPr>
            <p:ph type="title"/>
          </p:nvPr>
        </p:nvSpPr>
        <p:spPr/>
        <p:txBody>
          <a:bodyPr/>
          <a:lstStyle/>
          <a:p>
            <a:r>
              <a:rPr lang="nl-NL" dirty="0"/>
              <a:t>Definitie</a:t>
            </a:r>
          </a:p>
        </p:txBody>
      </p:sp>
      <p:sp>
        <p:nvSpPr>
          <p:cNvPr id="3" name="Tijdelijke aanduiding voor inhoud 2">
            <a:extLst>
              <a:ext uri="{FF2B5EF4-FFF2-40B4-BE49-F238E27FC236}">
                <a16:creationId xmlns:a16="http://schemas.microsoft.com/office/drawing/2014/main" id="{D1DDDEF9-4024-D04F-8C0C-5ED58E991586}"/>
              </a:ext>
            </a:extLst>
          </p:cNvPr>
          <p:cNvSpPr>
            <a:spLocks noGrp="1"/>
          </p:cNvSpPr>
          <p:nvPr>
            <p:ph idx="1"/>
          </p:nvPr>
        </p:nvSpPr>
        <p:spPr/>
        <p:txBody>
          <a:bodyPr/>
          <a:lstStyle/>
          <a:p>
            <a:r>
              <a:rPr lang="nl-NL" dirty="0"/>
              <a:t>Als we het over stress hebben, dan gaat het meestal over een teveel aan spanning. Maar stress is niet altijd ongezond. Stress is een hele natuurlijke, en ook gezonde reactie van het lichaam. Op het werk of school helpt gezonde stress je om goed te presteren. Het maakt je alert, geconcentreerd en efficiënt. De spanning maakt het lichaam ook klaar voor actie en dat is nodig om te kunnen reageren op bedreigende situaties.</a:t>
            </a:r>
          </a:p>
        </p:txBody>
      </p:sp>
    </p:spTree>
    <p:extLst>
      <p:ext uri="{BB962C8B-B14F-4D97-AF65-F5344CB8AC3E}">
        <p14:creationId xmlns:p14="http://schemas.microsoft.com/office/powerpoint/2010/main" val="206992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5D37312-EEF2-AA45-9923-8D9BF0D8D751}"/>
              </a:ext>
            </a:extLst>
          </p:cNvPr>
          <p:cNvSpPr>
            <a:spLocks noGrp="1"/>
          </p:cNvSpPr>
          <p:nvPr>
            <p:ph type="title"/>
          </p:nvPr>
        </p:nvSpPr>
        <p:spPr>
          <a:xfrm>
            <a:off x="640079" y="2053641"/>
            <a:ext cx="3669161" cy="2760098"/>
          </a:xfrm>
        </p:spPr>
        <p:txBody>
          <a:bodyPr>
            <a:normAutofit/>
          </a:bodyPr>
          <a:lstStyle/>
          <a:p>
            <a:r>
              <a:rPr lang="nl-NL" dirty="0">
                <a:solidFill>
                  <a:srgbClr val="FFFFFF"/>
                </a:solidFill>
              </a:rPr>
              <a:t>Hoe reageert ons lichaam op stress</a:t>
            </a:r>
          </a:p>
        </p:txBody>
      </p:sp>
      <p:sp>
        <p:nvSpPr>
          <p:cNvPr id="3" name="Tijdelijke aanduiding voor inhoud 2">
            <a:extLst>
              <a:ext uri="{FF2B5EF4-FFF2-40B4-BE49-F238E27FC236}">
                <a16:creationId xmlns:a16="http://schemas.microsoft.com/office/drawing/2014/main" id="{D8F603B4-4A27-324D-BA9E-E3250DC998BF}"/>
              </a:ext>
            </a:extLst>
          </p:cNvPr>
          <p:cNvSpPr>
            <a:spLocks noGrp="1"/>
          </p:cNvSpPr>
          <p:nvPr>
            <p:ph idx="1"/>
          </p:nvPr>
        </p:nvSpPr>
        <p:spPr>
          <a:xfrm>
            <a:off x="6090574" y="801866"/>
            <a:ext cx="5306084" cy="5230634"/>
          </a:xfrm>
        </p:spPr>
        <p:txBody>
          <a:bodyPr anchor="ctr">
            <a:normAutofit/>
          </a:bodyPr>
          <a:lstStyle/>
          <a:p>
            <a:r>
              <a:rPr lang="nl-NL" sz="2400" dirty="0">
                <a:solidFill>
                  <a:srgbClr val="000000"/>
                </a:solidFill>
                <a:hlinkClick r:id="rId4"/>
              </a:rPr>
              <a:t>https://www.youtube.com/watch?v=-Eoq4wq1JtQ </a:t>
            </a:r>
          </a:p>
          <a:p>
            <a:endParaRPr lang="nl-NL" sz="2400" dirty="0">
              <a:solidFill>
                <a:srgbClr val="000000"/>
              </a:solidFill>
              <a:hlinkClick r:id="rId4"/>
            </a:endParaRPr>
          </a:p>
          <a:p>
            <a:endParaRPr lang="nl-NL" sz="2400" dirty="0">
              <a:solidFill>
                <a:srgbClr val="000000"/>
              </a:solidFill>
            </a:endParaRPr>
          </a:p>
        </p:txBody>
      </p:sp>
    </p:spTree>
    <p:extLst>
      <p:ext uri="{BB962C8B-B14F-4D97-AF65-F5344CB8AC3E}">
        <p14:creationId xmlns:p14="http://schemas.microsoft.com/office/powerpoint/2010/main" val="4232049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49106B1-B7D7-AA45-B744-84091494019E}"/>
              </a:ext>
            </a:extLst>
          </p:cNvPr>
          <p:cNvSpPr>
            <a:spLocks noGrp="1"/>
          </p:cNvSpPr>
          <p:nvPr>
            <p:ph type="title"/>
          </p:nvPr>
        </p:nvSpPr>
        <p:spPr>
          <a:xfrm>
            <a:off x="640079" y="2053641"/>
            <a:ext cx="3669161" cy="2760098"/>
          </a:xfrm>
        </p:spPr>
        <p:txBody>
          <a:bodyPr vert="horz" lIns="91440" tIns="45720" rIns="91440" bIns="45720" rtlCol="0">
            <a:normAutofit/>
          </a:bodyPr>
          <a:lstStyle/>
          <a:p>
            <a:r>
              <a:rPr lang="en-US" sz="3400" kern="1200">
                <a:solidFill>
                  <a:srgbClr val="FFFFFF"/>
                </a:solidFill>
                <a:latin typeface="+mj-lt"/>
                <a:ea typeface="+mj-ea"/>
                <a:cs typeface="+mj-cs"/>
              </a:rPr>
              <a:t>Filmpje Deskundige aan het woord</a:t>
            </a:r>
            <a:br>
              <a:rPr lang="en-US" sz="3400" kern="1200">
                <a:solidFill>
                  <a:srgbClr val="FFFFFF"/>
                </a:solidFill>
                <a:latin typeface="+mj-lt"/>
                <a:ea typeface="+mj-ea"/>
                <a:cs typeface="+mj-cs"/>
              </a:rPr>
            </a:br>
            <a:r>
              <a:rPr lang="en-US" sz="3400" kern="1200">
                <a:solidFill>
                  <a:srgbClr val="FFFFFF"/>
                </a:solidFill>
                <a:latin typeface="+mj-lt"/>
                <a:ea typeface="+mj-ea"/>
                <a:cs typeface="+mj-cs"/>
              </a:rPr>
              <a:t>Pauw - Chronische stress - Erik Scherde</a:t>
            </a:r>
            <a:br>
              <a:rPr lang="en-US" sz="3400" kern="1200">
                <a:solidFill>
                  <a:srgbClr val="FFFFFF"/>
                </a:solidFill>
                <a:latin typeface="+mj-lt"/>
                <a:ea typeface="+mj-ea"/>
                <a:cs typeface="+mj-cs"/>
              </a:rPr>
            </a:br>
            <a:endParaRPr lang="en-US" sz="3400" kern="1200">
              <a:solidFill>
                <a:srgbClr val="FFFFFF"/>
              </a:solidFill>
              <a:latin typeface="+mj-lt"/>
              <a:ea typeface="+mj-ea"/>
              <a:cs typeface="+mj-cs"/>
            </a:endParaRPr>
          </a:p>
        </p:txBody>
      </p:sp>
      <p:sp>
        <p:nvSpPr>
          <p:cNvPr id="3" name="Tijdelijke aanduiding voor inhoud 2">
            <a:extLst>
              <a:ext uri="{FF2B5EF4-FFF2-40B4-BE49-F238E27FC236}">
                <a16:creationId xmlns:a16="http://schemas.microsoft.com/office/drawing/2014/main" id="{7DA8AFAA-E69F-6245-9BE2-9C40BDF0DF80}"/>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US" sz="2400" dirty="0">
                <a:solidFill>
                  <a:srgbClr val="000000"/>
                </a:solidFill>
                <a:hlinkClick r:id="rId4"/>
              </a:rPr>
              <a:t>https://www.youtube.com/watch?v=4BJJ_zalvh8</a:t>
            </a:r>
            <a:endParaRPr lang="en-US" sz="2400" dirty="0">
              <a:solidFill>
                <a:srgbClr val="000000"/>
              </a:solidFill>
            </a:endParaRPr>
          </a:p>
          <a:p>
            <a:pPr marL="0" indent="0">
              <a:buNone/>
            </a:pPr>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p:txBody>
      </p:sp>
    </p:spTree>
    <p:extLst>
      <p:ext uri="{BB962C8B-B14F-4D97-AF65-F5344CB8AC3E}">
        <p14:creationId xmlns:p14="http://schemas.microsoft.com/office/powerpoint/2010/main" val="100237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031C4-A6DE-4C31-9555-7DD45D71D748}"/>
              </a:ext>
            </a:extLst>
          </p:cNvPr>
          <p:cNvSpPr>
            <a:spLocks noGrp="1"/>
          </p:cNvSpPr>
          <p:nvPr>
            <p:ph type="title"/>
          </p:nvPr>
        </p:nvSpPr>
        <p:spPr/>
        <p:txBody>
          <a:bodyPr/>
          <a:lstStyle/>
          <a:p>
            <a:r>
              <a:rPr lang="nl-NL" dirty="0"/>
              <a:t>WAT DOET STRESS FYSIEK?</a:t>
            </a:r>
          </a:p>
        </p:txBody>
      </p:sp>
      <p:sp>
        <p:nvSpPr>
          <p:cNvPr id="3" name="Tijdelijke aanduiding voor inhoud 2">
            <a:extLst>
              <a:ext uri="{FF2B5EF4-FFF2-40B4-BE49-F238E27FC236}">
                <a16:creationId xmlns:a16="http://schemas.microsoft.com/office/drawing/2014/main" id="{181082D0-839A-476B-B1AC-73CC69436588}"/>
              </a:ext>
            </a:extLst>
          </p:cNvPr>
          <p:cNvSpPr>
            <a:spLocks noGrp="1"/>
          </p:cNvSpPr>
          <p:nvPr>
            <p:ph idx="1"/>
          </p:nvPr>
        </p:nvSpPr>
        <p:spPr/>
        <p:txBody>
          <a:bodyPr>
            <a:normAutofit/>
          </a:bodyPr>
          <a:lstStyle/>
          <a:p>
            <a:r>
              <a:rPr lang="nl-NL" dirty="0"/>
              <a:t>Je bloedsuikerspiegel gaat omhoog</a:t>
            </a:r>
          </a:p>
          <a:p>
            <a:r>
              <a:rPr lang="nl-NL" dirty="0"/>
              <a:t>Je ademhaling en hartslag versnellen</a:t>
            </a:r>
          </a:p>
          <a:p>
            <a:r>
              <a:rPr lang="nl-NL" dirty="0"/>
              <a:t>Je pupillen worden wijder</a:t>
            </a:r>
          </a:p>
          <a:p>
            <a:r>
              <a:rPr lang="nl-NL" dirty="0"/>
              <a:t>Je immuunsysteem (innerlijke verdedigingssysteem, bescherming van je lichaam tegen indringers, bewaking) en spijsvertering worden onderdrukt</a:t>
            </a:r>
          </a:p>
          <a:p>
            <a:r>
              <a:rPr lang="nl-NL" dirty="0"/>
              <a:t>Je zweetklieren worden geactiveerd </a:t>
            </a:r>
          </a:p>
          <a:p>
            <a:r>
              <a:rPr lang="nl-NL" dirty="0"/>
              <a:t>Je pijndrempel wordt verhoogd </a:t>
            </a:r>
          </a:p>
          <a:p>
            <a:endParaRPr lang="nl-NL" dirty="0"/>
          </a:p>
        </p:txBody>
      </p:sp>
    </p:spTree>
    <p:extLst>
      <p:ext uri="{BB962C8B-B14F-4D97-AF65-F5344CB8AC3E}">
        <p14:creationId xmlns:p14="http://schemas.microsoft.com/office/powerpoint/2010/main" val="35398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65A8E5-AE8E-5F4D-9DD3-6732361FDB17}"/>
              </a:ext>
            </a:extLst>
          </p:cNvPr>
          <p:cNvSpPr>
            <a:spLocks noGrp="1"/>
          </p:cNvSpPr>
          <p:nvPr>
            <p:ph type="title"/>
          </p:nvPr>
        </p:nvSpPr>
        <p:spPr>
          <a:xfrm>
            <a:off x="838200" y="624568"/>
            <a:ext cx="3766457" cy="5412920"/>
          </a:xfrm>
        </p:spPr>
        <p:txBody>
          <a:bodyPr>
            <a:normAutofit/>
          </a:bodyPr>
          <a:lstStyle/>
          <a:p>
            <a:r>
              <a:rPr lang="nl-NL" dirty="0">
                <a:solidFill>
                  <a:srgbClr val="FFFFFF"/>
                </a:solidFill>
              </a:rPr>
              <a:t>Verschillende vormen</a:t>
            </a:r>
          </a:p>
        </p:txBody>
      </p:sp>
      <p:sp>
        <p:nvSpPr>
          <p:cNvPr id="3" name="Tijdelijke aanduiding voor inhoud 2">
            <a:extLst>
              <a:ext uri="{FF2B5EF4-FFF2-40B4-BE49-F238E27FC236}">
                <a16:creationId xmlns:a16="http://schemas.microsoft.com/office/drawing/2014/main" id="{8858F29E-9F6C-E944-8986-8B2816C4248F}"/>
              </a:ext>
            </a:extLst>
          </p:cNvPr>
          <p:cNvSpPr>
            <a:spLocks noGrp="1"/>
          </p:cNvSpPr>
          <p:nvPr>
            <p:ph idx="1"/>
          </p:nvPr>
        </p:nvSpPr>
        <p:spPr>
          <a:xfrm>
            <a:off x="5600700" y="624568"/>
            <a:ext cx="5753098" cy="5412920"/>
          </a:xfrm>
        </p:spPr>
        <p:txBody>
          <a:bodyPr anchor="ctr">
            <a:normAutofit/>
          </a:bodyPr>
          <a:lstStyle/>
          <a:p>
            <a:r>
              <a:rPr lang="nl-NL" sz="2400"/>
              <a:t>Wat gebeurt er als je stress ervaart voor korte duur?</a:t>
            </a:r>
          </a:p>
          <a:p>
            <a:r>
              <a:rPr lang="nl-NL" sz="2400"/>
              <a:t>Wat gebeurt er als je stress ervaart voor lange duur?</a:t>
            </a:r>
          </a:p>
        </p:txBody>
      </p:sp>
    </p:spTree>
    <p:extLst>
      <p:ext uri="{BB962C8B-B14F-4D97-AF65-F5344CB8AC3E}">
        <p14:creationId xmlns:p14="http://schemas.microsoft.com/office/powerpoint/2010/main" val="383483515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1428</Words>
  <Application>Microsoft Macintosh PowerPoint</Application>
  <PresentationFormat>Breedbeeld</PresentationFormat>
  <Paragraphs>161</Paragraphs>
  <Slides>37</Slides>
  <Notes>14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37</vt:i4>
      </vt:variant>
    </vt:vector>
  </HeadingPairs>
  <TitlesOfParts>
    <vt:vector size="41" baseType="lpstr">
      <vt:lpstr>Arial</vt:lpstr>
      <vt:lpstr>Calibri</vt:lpstr>
      <vt:lpstr>Calibri Light</vt:lpstr>
      <vt:lpstr>Kantoorthema</vt:lpstr>
      <vt:lpstr>Stress en stressfysiologie en stress preventie </vt:lpstr>
      <vt:lpstr>Hoe hebben jullie de test van net ervaren?</vt:lpstr>
      <vt:lpstr>Stress</vt:lpstr>
      <vt:lpstr>Lesdoelen</vt:lpstr>
      <vt:lpstr>Definitie</vt:lpstr>
      <vt:lpstr>Hoe reageert ons lichaam op stress</vt:lpstr>
      <vt:lpstr>Filmpje Deskundige aan het woord Pauw - Chronische stress - Erik Scherde </vt:lpstr>
      <vt:lpstr>WAT DOET STRESS FYSIEK?</vt:lpstr>
      <vt:lpstr>Verschillende vormen</vt:lpstr>
      <vt:lpstr>Fysiologische werking van stress</vt:lpstr>
      <vt:lpstr>PowerPoint-presentatie</vt:lpstr>
      <vt:lpstr>Voorbeelden van hormonen die de bijnier produceert:</vt:lpstr>
      <vt:lpstr>PowerPoint-presentatie</vt:lpstr>
      <vt:lpstr>PowerPoint-presentatie</vt:lpstr>
      <vt:lpstr>PowerPoint-presentatie</vt:lpstr>
      <vt:lpstr>PowerPoint-presentatie</vt:lpstr>
      <vt:lpstr>Wat je moet weten</vt:lpstr>
      <vt:lpstr>PowerPoint-presentatie</vt:lpstr>
      <vt:lpstr>HOE ZORG JE VOOR JE LIJF EN LEDEN?</vt:lpstr>
      <vt:lpstr>Eigenschappen die gevoeliger kunnen maken voor stress </vt:lpstr>
      <vt:lpstr>Signalen</vt:lpstr>
      <vt:lpstr>PowerPoint-presentatie</vt:lpstr>
      <vt:lpstr>Welke trends zien we?</vt:lpstr>
      <vt:lpstr>Stress op lange termijn stress maatschappij?</vt:lpstr>
      <vt:lpstr>Evenwicht </vt:lpstr>
      <vt:lpstr>WELKE VOEDING HEBBBEN WE NODIG?</vt:lpstr>
      <vt:lpstr>Maak voor jezelf een lijst </vt:lpstr>
      <vt:lpstr>Flow, druk en stress</vt:lpstr>
      <vt:lpstr>PowerPoint-presentatie</vt:lpstr>
      <vt:lpstr>Stress en de relatie met ongezonde voeding en bewegen</vt:lpstr>
      <vt:lpstr>Belang van goede ademhaling en nachtrust</vt:lpstr>
      <vt:lpstr>PowerPoint-presentatie</vt:lpstr>
      <vt:lpstr>Relatie stress en cortisol</vt:lpstr>
      <vt:lpstr> Tryptofaan komt voor in: </vt:lpstr>
      <vt:lpstr>Ontspannen/relaxen</vt:lpstr>
      <vt:lpstr>Mindfulness</vt:lpstr>
      <vt:lpstr>Casuïstiek stress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en stressfysiologie en stress preventie </dc:title>
  <dc:creator>Mariska de Rouw</dc:creator>
  <cp:lastModifiedBy>Mariska de Rouw</cp:lastModifiedBy>
  <cp:revision>4</cp:revision>
  <dcterms:created xsi:type="dcterms:W3CDTF">2020-03-02T09:53:47Z</dcterms:created>
  <dcterms:modified xsi:type="dcterms:W3CDTF">2020-03-02T14:44:21Z</dcterms:modified>
</cp:coreProperties>
</file>